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5" r:id="rId5"/>
    <p:sldId id="264" r:id="rId6"/>
  </p:sldIdLst>
  <p:sldSz cx="9144000" cy="6858000" type="screen4x3"/>
  <p:notesSz cx="6808788" cy="99409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4F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611" autoAdjust="0"/>
    <p:restoredTop sz="96732" autoAdjust="0"/>
  </p:normalViewPr>
  <p:slideViewPr>
    <p:cSldViewPr snapToGrid="0" snapToObjects="1">
      <p:cViewPr varScale="1">
        <p:scale>
          <a:sx n="82" d="100"/>
          <a:sy n="82" d="100"/>
        </p:scale>
        <p:origin x="210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799FB-2741-4D82-8B49-B406D1126B42}" type="datetimeFigureOut">
              <a:rPr lang="de-AT" smtClean="0"/>
              <a:t>05.10.2020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787D3-1E38-4F3B-830D-C08BA902256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31257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787D3-1E38-4F3B-830D-C08BA902256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5478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787D3-1E38-4F3B-830D-C08BA902256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694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F879-B6DA-4AFD-BE28-7235EC8ED26E}" type="datetimeFigureOut">
              <a:rPr lang="de-AT" smtClean="0"/>
              <a:pPr/>
              <a:t>05.10.2020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3E49-51C7-4D10-BBCB-BD51EDE1859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F879-B6DA-4AFD-BE28-7235EC8ED26E}" type="datetimeFigureOut">
              <a:rPr lang="de-AT" smtClean="0"/>
              <a:pPr/>
              <a:t>05.10.2020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3E49-51C7-4D10-BBCB-BD51EDE1859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F879-B6DA-4AFD-BE28-7235EC8ED26E}" type="datetimeFigureOut">
              <a:rPr lang="de-AT" smtClean="0"/>
              <a:pPr/>
              <a:t>05.10.2020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3E49-51C7-4D10-BBCB-BD51EDE1859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F879-B6DA-4AFD-BE28-7235EC8ED26E}" type="datetimeFigureOut">
              <a:rPr lang="de-AT" smtClean="0"/>
              <a:pPr/>
              <a:t>05.10.2020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3E49-51C7-4D10-BBCB-BD51EDE1859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F879-B6DA-4AFD-BE28-7235EC8ED26E}" type="datetimeFigureOut">
              <a:rPr lang="de-AT" smtClean="0"/>
              <a:pPr/>
              <a:t>05.10.2020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3E49-51C7-4D10-BBCB-BD51EDE1859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F879-B6DA-4AFD-BE28-7235EC8ED26E}" type="datetimeFigureOut">
              <a:rPr lang="de-AT" smtClean="0"/>
              <a:pPr/>
              <a:t>05.10.2020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3E49-51C7-4D10-BBCB-BD51EDE1859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F879-B6DA-4AFD-BE28-7235EC8ED26E}" type="datetimeFigureOut">
              <a:rPr lang="de-AT" smtClean="0"/>
              <a:pPr/>
              <a:t>05.10.2020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3E49-51C7-4D10-BBCB-BD51EDE1859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F879-B6DA-4AFD-BE28-7235EC8ED26E}" type="datetimeFigureOut">
              <a:rPr lang="de-AT" smtClean="0"/>
              <a:pPr/>
              <a:t>05.10.2020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3E49-51C7-4D10-BBCB-BD51EDE1859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F879-B6DA-4AFD-BE28-7235EC8ED26E}" type="datetimeFigureOut">
              <a:rPr lang="de-AT" smtClean="0"/>
              <a:pPr/>
              <a:t>05.10.2020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3E49-51C7-4D10-BBCB-BD51EDE1859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F879-B6DA-4AFD-BE28-7235EC8ED26E}" type="datetimeFigureOut">
              <a:rPr lang="de-AT" smtClean="0"/>
              <a:pPr/>
              <a:t>05.10.2020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3E49-51C7-4D10-BBCB-BD51EDE1859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F879-B6DA-4AFD-BE28-7235EC8ED26E}" type="datetimeFigureOut">
              <a:rPr lang="de-AT" smtClean="0"/>
              <a:pPr/>
              <a:t>05.10.2020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3E49-51C7-4D10-BBCB-BD51EDE1859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CF879-B6DA-4AFD-BE28-7235EC8ED26E}" type="datetimeFigureOut">
              <a:rPr lang="de-AT" smtClean="0"/>
              <a:pPr/>
              <a:t>05.10.2020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33E49-51C7-4D10-BBCB-BD51EDE1859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Abgerundetes Rechteck 435"/>
          <p:cNvSpPr/>
          <p:nvPr/>
        </p:nvSpPr>
        <p:spPr>
          <a:xfrm>
            <a:off x="684000" y="2700000"/>
            <a:ext cx="8028000" cy="4320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r>
              <a:rPr lang="de-DE" sz="1400" b="1" dirty="0">
                <a:solidFill>
                  <a:srgbClr val="044F9E"/>
                </a:solidFill>
              </a:rPr>
              <a:t>ANLAGEN BETREUEN (AB) </a:t>
            </a:r>
            <a:r>
              <a:rPr lang="de-DE" sz="1100" dirty="0">
                <a:solidFill>
                  <a:srgbClr val="044F9E"/>
                </a:solidFill>
              </a:rPr>
              <a:t>Betrieb der Anlagen sicher stellen</a:t>
            </a:r>
          </a:p>
          <a:p>
            <a:endParaRPr lang="de-AT" sz="1100" dirty="0">
              <a:solidFill>
                <a:srgbClr val="044F9E"/>
              </a:solidFill>
            </a:endParaRPr>
          </a:p>
        </p:txBody>
      </p:sp>
      <p:sp>
        <p:nvSpPr>
          <p:cNvPr id="377" name="Abgerundetes Rechteck 376"/>
          <p:cNvSpPr/>
          <p:nvPr/>
        </p:nvSpPr>
        <p:spPr>
          <a:xfrm>
            <a:off x="684000" y="2232002"/>
            <a:ext cx="8028000" cy="4320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r>
              <a:rPr lang="de-DE" sz="1400" b="1" dirty="0">
                <a:solidFill>
                  <a:srgbClr val="044F9E"/>
                </a:solidFill>
              </a:rPr>
              <a:t>VERKAUFEN &amp; BEGUTACHTEN (AE) </a:t>
            </a:r>
            <a:r>
              <a:rPr lang="de-DE" sz="1100" dirty="0">
                <a:solidFill>
                  <a:srgbClr val="044F9E"/>
                </a:solidFill>
              </a:rPr>
              <a:t>Von Kunden akquirieren bis zur Anlagen Inbetriebnahme</a:t>
            </a:r>
            <a:endParaRPr lang="de-AT" sz="1400" dirty="0">
              <a:solidFill>
                <a:srgbClr val="044F9E"/>
              </a:solidFill>
            </a:endParaRPr>
          </a:p>
        </p:txBody>
      </p:sp>
      <p:sp>
        <p:nvSpPr>
          <p:cNvPr id="425" name="Textfeld 424"/>
          <p:cNvSpPr txBox="1"/>
          <p:nvPr/>
        </p:nvSpPr>
        <p:spPr>
          <a:xfrm>
            <a:off x="9814" y="-1096"/>
            <a:ext cx="3496658" cy="421072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pPr algn="just"/>
            <a:r>
              <a:rPr lang="de-DE" b="1" dirty="0">
                <a:solidFill>
                  <a:srgbClr val="044F9E"/>
                </a:solidFill>
              </a:rPr>
              <a:t>Die Prozesslandkarte bei &lt;Firma&gt;</a:t>
            </a:r>
          </a:p>
          <a:p>
            <a:pPr algn="just"/>
            <a:r>
              <a:rPr lang="de-DE" sz="700" b="1" dirty="0">
                <a:solidFill>
                  <a:srgbClr val="044F9E"/>
                </a:solidFill>
              </a:rPr>
              <a:t>(STAND: 27.06.2018)</a:t>
            </a:r>
            <a:endParaRPr lang="de-AT" sz="700" b="1" dirty="0">
              <a:solidFill>
                <a:srgbClr val="044F9E"/>
              </a:solidFill>
            </a:endParaRPr>
          </a:p>
        </p:txBody>
      </p:sp>
      <p:sp>
        <p:nvSpPr>
          <p:cNvPr id="458" name="Abgerundetes Rechteck 457"/>
          <p:cNvSpPr/>
          <p:nvPr/>
        </p:nvSpPr>
        <p:spPr>
          <a:xfrm rot="16200000">
            <a:off x="-1496515" y="3478438"/>
            <a:ext cx="3338840" cy="27529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1400" b="1" dirty="0">
                <a:solidFill>
                  <a:srgbClr val="044F9E"/>
                </a:solidFill>
              </a:rPr>
              <a:t>KUNDE</a:t>
            </a:r>
            <a:endParaRPr lang="de-AT" sz="1400" b="1" dirty="0">
              <a:solidFill>
                <a:srgbClr val="044F9E"/>
              </a:solidFill>
            </a:endParaRPr>
          </a:p>
        </p:txBody>
      </p:sp>
      <p:sp>
        <p:nvSpPr>
          <p:cNvPr id="461" name="Abgerundetes Rechteck 460"/>
          <p:cNvSpPr/>
          <p:nvPr/>
        </p:nvSpPr>
        <p:spPr>
          <a:xfrm rot="16200000">
            <a:off x="7273835" y="3451931"/>
            <a:ext cx="3328473" cy="3179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b="1" dirty="0">
                <a:solidFill>
                  <a:srgbClr val="044F9E"/>
                </a:solidFill>
              </a:rPr>
              <a:t>KUNDE</a:t>
            </a:r>
            <a:endParaRPr lang="de-AT" b="1" dirty="0">
              <a:solidFill>
                <a:srgbClr val="044F9E"/>
              </a:solidFill>
            </a:endParaRPr>
          </a:p>
        </p:txBody>
      </p:sp>
      <p:sp>
        <p:nvSpPr>
          <p:cNvPr id="464" name="Abgerundetes Rechteck 463"/>
          <p:cNvSpPr/>
          <p:nvPr/>
        </p:nvSpPr>
        <p:spPr>
          <a:xfrm rot="16200000">
            <a:off x="-414927" y="843358"/>
            <a:ext cx="1481284" cy="59914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1400" b="1" dirty="0">
                <a:solidFill>
                  <a:srgbClr val="044F9E"/>
                </a:solidFill>
              </a:rPr>
              <a:t>Management-</a:t>
            </a:r>
            <a:br>
              <a:rPr lang="de-DE" sz="1400" b="1" dirty="0">
                <a:solidFill>
                  <a:srgbClr val="044F9E"/>
                </a:solidFill>
              </a:rPr>
            </a:br>
            <a:r>
              <a:rPr lang="de-DE" sz="1400" b="1" dirty="0" err="1">
                <a:solidFill>
                  <a:srgbClr val="044F9E"/>
                </a:solidFill>
              </a:rPr>
              <a:t>prozesse</a:t>
            </a:r>
            <a:endParaRPr lang="de-AT" sz="1400" b="1" dirty="0">
              <a:solidFill>
                <a:srgbClr val="044F9E"/>
              </a:solidFill>
            </a:endParaRPr>
          </a:p>
        </p:txBody>
      </p:sp>
      <p:sp>
        <p:nvSpPr>
          <p:cNvPr id="552" name="Abgerundetes Rechteck 551"/>
          <p:cNvSpPr/>
          <p:nvPr/>
        </p:nvSpPr>
        <p:spPr>
          <a:xfrm rot="16200000">
            <a:off x="-581367" y="5940000"/>
            <a:ext cx="1512000" cy="2718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1400" b="1" dirty="0">
                <a:solidFill>
                  <a:srgbClr val="044F9E"/>
                </a:solidFill>
              </a:rPr>
              <a:t>INTERNER KUNDE</a:t>
            </a:r>
            <a:endParaRPr lang="de-AT" sz="1400" b="1" dirty="0">
              <a:solidFill>
                <a:srgbClr val="044F9E"/>
              </a:solidFill>
            </a:endParaRPr>
          </a:p>
        </p:txBody>
      </p:sp>
      <p:sp>
        <p:nvSpPr>
          <p:cNvPr id="602" name="Abgerundetes Rechteck 601"/>
          <p:cNvSpPr/>
          <p:nvPr/>
        </p:nvSpPr>
        <p:spPr>
          <a:xfrm rot="16200000">
            <a:off x="8175496" y="5940000"/>
            <a:ext cx="1512000" cy="31793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1400" b="1" dirty="0">
                <a:solidFill>
                  <a:srgbClr val="044F9E"/>
                </a:solidFill>
              </a:rPr>
              <a:t>ARBEITSMARKT</a:t>
            </a:r>
            <a:endParaRPr lang="de-AT" sz="1400" b="1" dirty="0">
              <a:solidFill>
                <a:srgbClr val="044F9E"/>
              </a:solidFill>
            </a:endParaRPr>
          </a:p>
        </p:txBody>
      </p:sp>
      <p:sp>
        <p:nvSpPr>
          <p:cNvPr id="605" name="Abgerundetes Rechteck 604"/>
          <p:cNvSpPr/>
          <p:nvPr/>
        </p:nvSpPr>
        <p:spPr>
          <a:xfrm rot="16200000">
            <a:off x="7813916" y="5940000"/>
            <a:ext cx="1512000" cy="31793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1400" b="1" dirty="0">
                <a:solidFill>
                  <a:srgbClr val="044F9E"/>
                </a:solidFill>
              </a:rPr>
              <a:t>LIEFERANTEN</a:t>
            </a:r>
            <a:endParaRPr lang="de-AT" sz="1400" b="1" dirty="0">
              <a:solidFill>
                <a:srgbClr val="044F9E"/>
              </a:solidFill>
            </a:endParaRPr>
          </a:p>
        </p:txBody>
      </p:sp>
      <p:sp>
        <p:nvSpPr>
          <p:cNvPr id="627" name="Richtungspfeil 626"/>
          <p:cNvSpPr/>
          <p:nvPr/>
        </p:nvSpPr>
        <p:spPr>
          <a:xfrm>
            <a:off x="684000" y="1944000"/>
            <a:ext cx="8064000" cy="254015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r>
              <a:rPr lang="de-DE" sz="1400" b="1" cap="all" dirty="0">
                <a:solidFill>
                  <a:srgbClr val="044F9E"/>
                </a:solidFill>
              </a:rPr>
              <a:t>Projektmanagement (PM) </a:t>
            </a:r>
            <a:r>
              <a:rPr lang="de-DE" sz="1100" dirty="0">
                <a:solidFill>
                  <a:srgbClr val="044F9E"/>
                </a:solidFill>
              </a:rPr>
              <a:t>Multi-Projekte organisieren</a:t>
            </a:r>
            <a:endParaRPr lang="de-AT" sz="1400" cap="all" dirty="0">
              <a:solidFill>
                <a:srgbClr val="044F9E"/>
              </a:solidFill>
            </a:endParaRPr>
          </a:p>
        </p:txBody>
      </p:sp>
      <p:sp>
        <p:nvSpPr>
          <p:cNvPr id="628" name="Richtungspfeil 627"/>
          <p:cNvSpPr/>
          <p:nvPr/>
        </p:nvSpPr>
        <p:spPr>
          <a:xfrm>
            <a:off x="685012" y="5021124"/>
            <a:ext cx="8039618" cy="254015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r>
              <a:rPr lang="de-DE" sz="1400" b="1" cap="all" dirty="0">
                <a:solidFill>
                  <a:srgbClr val="044F9E"/>
                </a:solidFill>
              </a:rPr>
              <a:t>Prozessmanagement (PZ) </a:t>
            </a:r>
            <a:r>
              <a:rPr lang="de-DE" sz="1100" dirty="0">
                <a:solidFill>
                  <a:srgbClr val="044F9E"/>
                </a:solidFill>
              </a:rPr>
              <a:t>Unternehmen organisieren</a:t>
            </a:r>
            <a:endParaRPr lang="de-AT" sz="1100" cap="all" dirty="0">
              <a:solidFill>
                <a:srgbClr val="044F9E"/>
              </a:solidFill>
            </a:endParaRPr>
          </a:p>
        </p:txBody>
      </p:sp>
      <p:sp>
        <p:nvSpPr>
          <p:cNvPr id="636" name="Abgerundetes Rechteck 635"/>
          <p:cNvSpPr/>
          <p:nvPr/>
        </p:nvSpPr>
        <p:spPr>
          <a:xfrm rot="16200000">
            <a:off x="8173947" y="990463"/>
            <a:ext cx="1512000" cy="3168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1400" b="1" dirty="0">
                <a:solidFill>
                  <a:srgbClr val="044F9E"/>
                </a:solidFill>
              </a:rPr>
              <a:t>ABTEILUNGSLEITER</a:t>
            </a:r>
            <a:endParaRPr lang="de-AT" sz="1400" dirty="0"/>
          </a:p>
        </p:txBody>
      </p:sp>
      <p:sp>
        <p:nvSpPr>
          <p:cNvPr id="161" name="Abgerundetes Rechteck 262">
            <a:extLst>
              <a:ext uri="{FF2B5EF4-FFF2-40B4-BE49-F238E27FC236}">
                <a16:creationId xmlns:a16="http://schemas.microsoft.com/office/drawing/2014/main" id="{5D93F49C-87AD-4E4A-9680-B09779619066}"/>
              </a:ext>
            </a:extLst>
          </p:cNvPr>
          <p:cNvSpPr/>
          <p:nvPr/>
        </p:nvSpPr>
        <p:spPr>
          <a:xfrm>
            <a:off x="3879937" y="1372314"/>
            <a:ext cx="4839434" cy="53127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 anchorCtr="1"/>
          <a:lstStyle/>
          <a:p>
            <a:pPr algn="r"/>
            <a:r>
              <a:rPr lang="de-AT" sz="1400" b="1" dirty="0">
                <a:solidFill>
                  <a:srgbClr val="044F9E"/>
                </a:solidFill>
              </a:rPr>
              <a:t>Unternehmen </a:t>
            </a:r>
          </a:p>
          <a:p>
            <a:pPr algn="r"/>
            <a:r>
              <a:rPr lang="de-AT" sz="1400" b="1" dirty="0">
                <a:solidFill>
                  <a:srgbClr val="044F9E"/>
                </a:solidFill>
              </a:rPr>
              <a:t>operativ führen</a:t>
            </a:r>
          </a:p>
        </p:txBody>
      </p:sp>
      <p:sp>
        <p:nvSpPr>
          <p:cNvPr id="360" name="Abgerundetes Rechteck 359"/>
          <p:cNvSpPr/>
          <p:nvPr/>
        </p:nvSpPr>
        <p:spPr>
          <a:xfrm>
            <a:off x="677763" y="396000"/>
            <a:ext cx="2448000" cy="1512000"/>
          </a:xfrm>
          <a:prstGeom prst="roundRect">
            <a:avLst>
              <a:gd name="adj" fmla="val 4042"/>
            </a:avLst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 anchorCtr="1"/>
          <a:lstStyle/>
          <a:p>
            <a:pPr algn="ctr"/>
            <a:r>
              <a:rPr lang="de-DE" sz="1400" b="1" dirty="0">
                <a:solidFill>
                  <a:srgbClr val="044F9E"/>
                </a:solidFill>
              </a:rPr>
              <a:t>Ressourcen und Potentiale planen</a:t>
            </a:r>
            <a:endParaRPr lang="de-AT" sz="1400" b="1" dirty="0">
              <a:solidFill>
                <a:srgbClr val="044F9E"/>
              </a:solidFill>
            </a:endParaRPr>
          </a:p>
        </p:txBody>
      </p:sp>
      <p:sp>
        <p:nvSpPr>
          <p:cNvPr id="93" name="Abgerundetes Rechteck 435">
            <a:extLst>
              <a:ext uri="{FF2B5EF4-FFF2-40B4-BE49-F238E27FC236}">
                <a16:creationId xmlns:a16="http://schemas.microsoft.com/office/drawing/2014/main" id="{90043CAB-D9FD-454A-8E04-BDA1749BD5FD}"/>
              </a:ext>
            </a:extLst>
          </p:cNvPr>
          <p:cNvSpPr/>
          <p:nvPr/>
        </p:nvSpPr>
        <p:spPr>
          <a:xfrm>
            <a:off x="689354" y="3161817"/>
            <a:ext cx="8028000" cy="4320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marL="2514600" indent="-2514600"/>
            <a:r>
              <a:rPr lang="de-DE" sz="1400" b="1" cap="all" dirty="0" err="1">
                <a:solidFill>
                  <a:srgbClr val="044F9E"/>
                </a:solidFill>
              </a:rPr>
              <a:t>Material+DL</a:t>
            </a:r>
            <a:r>
              <a:rPr lang="de-DE" sz="1400" b="1" cap="all" dirty="0">
                <a:solidFill>
                  <a:srgbClr val="044F9E"/>
                </a:solidFill>
              </a:rPr>
              <a:t> beschaffen (MB) </a:t>
            </a:r>
            <a:r>
              <a:rPr lang="de-DE" sz="1100" dirty="0" err="1">
                <a:solidFill>
                  <a:srgbClr val="044F9E"/>
                </a:solidFill>
              </a:rPr>
              <a:t>Material+Dienstleistung</a:t>
            </a:r>
            <a:r>
              <a:rPr lang="de-DE" sz="1100" dirty="0">
                <a:solidFill>
                  <a:srgbClr val="044F9E"/>
                </a:solidFill>
              </a:rPr>
              <a:t> in richtiger Qualität zum richtigen Preis zum richtigen Zeitpunkt beschaffen</a:t>
            </a:r>
            <a:endParaRPr lang="de-AT" sz="1100" dirty="0">
              <a:solidFill>
                <a:srgbClr val="044F9E"/>
              </a:solidFill>
            </a:endParaRPr>
          </a:p>
        </p:txBody>
      </p:sp>
      <p:sp>
        <p:nvSpPr>
          <p:cNvPr id="155" name="Abgerundetes Rechteck 435">
            <a:extLst>
              <a:ext uri="{FF2B5EF4-FFF2-40B4-BE49-F238E27FC236}">
                <a16:creationId xmlns:a16="http://schemas.microsoft.com/office/drawing/2014/main" id="{8AED69D1-5890-4BAF-9FF1-45E78FEA30CD}"/>
              </a:ext>
            </a:extLst>
          </p:cNvPr>
          <p:cNvSpPr/>
          <p:nvPr/>
        </p:nvSpPr>
        <p:spPr>
          <a:xfrm>
            <a:off x="689592" y="4087947"/>
            <a:ext cx="8028000" cy="4320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r>
              <a:rPr lang="de-DE" sz="1400" b="1" dirty="0">
                <a:solidFill>
                  <a:srgbClr val="044F9E"/>
                </a:solidFill>
              </a:rPr>
              <a:t>TEILE+ANLAGEN ENTWICKELN (TE) </a:t>
            </a:r>
            <a:r>
              <a:rPr lang="de-DE" sz="1100" dirty="0">
                <a:solidFill>
                  <a:srgbClr val="044F9E"/>
                </a:solidFill>
              </a:rPr>
              <a:t>Anlagen u. -teile systematisch entwickeln</a:t>
            </a:r>
            <a:endParaRPr lang="de-AT" sz="1100" dirty="0">
              <a:solidFill>
                <a:srgbClr val="044F9E"/>
              </a:solidFill>
            </a:endParaRPr>
          </a:p>
        </p:txBody>
      </p:sp>
      <p:sp>
        <p:nvSpPr>
          <p:cNvPr id="107" name="Abgerundetes Rechteck 106"/>
          <p:cNvSpPr/>
          <p:nvPr/>
        </p:nvSpPr>
        <p:spPr>
          <a:xfrm rot="16200000">
            <a:off x="-1187755" y="3478437"/>
            <a:ext cx="3338838" cy="27528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1400" b="1" dirty="0">
                <a:solidFill>
                  <a:srgbClr val="044F9E"/>
                </a:solidFill>
              </a:rPr>
              <a:t>Geschäftsprozesse</a:t>
            </a:r>
            <a:endParaRPr lang="de-AT" sz="1400" b="1" dirty="0">
              <a:solidFill>
                <a:srgbClr val="044F9E"/>
              </a:solidFill>
            </a:endParaRPr>
          </a:p>
        </p:txBody>
      </p:sp>
      <p:sp>
        <p:nvSpPr>
          <p:cNvPr id="156" name="Abgerundetes Rechteck 435">
            <a:extLst>
              <a:ext uri="{FF2B5EF4-FFF2-40B4-BE49-F238E27FC236}">
                <a16:creationId xmlns:a16="http://schemas.microsoft.com/office/drawing/2014/main" id="{90043CAB-D9FD-454A-8E04-BDA1749BD5FD}"/>
              </a:ext>
            </a:extLst>
          </p:cNvPr>
          <p:cNvSpPr/>
          <p:nvPr/>
        </p:nvSpPr>
        <p:spPr>
          <a:xfrm>
            <a:off x="689592" y="4555947"/>
            <a:ext cx="8028000" cy="4320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r>
              <a:rPr lang="de-DE" sz="1400" b="1" dirty="0">
                <a:solidFill>
                  <a:srgbClr val="044F9E"/>
                </a:solidFill>
              </a:rPr>
              <a:t>HOLZ TROCKNEN (HT) </a:t>
            </a:r>
            <a:r>
              <a:rPr lang="de-DE" sz="1100" dirty="0">
                <a:solidFill>
                  <a:srgbClr val="044F9E"/>
                </a:solidFill>
              </a:rPr>
              <a:t>Prozess „Holz trocknen“ weiter entwickeln</a:t>
            </a:r>
            <a:endParaRPr lang="de-AT" sz="1100" dirty="0">
              <a:solidFill>
                <a:srgbClr val="044F9E"/>
              </a:solidFill>
            </a:endParaRPr>
          </a:p>
        </p:txBody>
      </p:sp>
      <p:sp>
        <p:nvSpPr>
          <p:cNvPr id="119" name="Abgerundetes Rechteck 118"/>
          <p:cNvSpPr/>
          <p:nvPr/>
        </p:nvSpPr>
        <p:spPr>
          <a:xfrm rot="16200000">
            <a:off x="-264940" y="5940000"/>
            <a:ext cx="1512000" cy="27285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1400" b="1" dirty="0">
                <a:solidFill>
                  <a:srgbClr val="044F9E"/>
                </a:solidFill>
              </a:rPr>
              <a:t>Unterstützungs-P.</a:t>
            </a:r>
            <a:endParaRPr lang="de-AT" sz="1400" dirty="0"/>
          </a:p>
        </p:txBody>
      </p:sp>
      <p:sp>
        <p:nvSpPr>
          <p:cNvPr id="263" name="Abgerundetes Rechteck 262"/>
          <p:cNvSpPr/>
          <p:nvPr/>
        </p:nvSpPr>
        <p:spPr>
          <a:xfrm>
            <a:off x="3872647" y="403503"/>
            <a:ext cx="4832063" cy="92390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 anchorCtr="1"/>
          <a:lstStyle/>
          <a:p>
            <a:pPr algn="r"/>
            <a:r>
              <a:rPr lang="de-AT" sz="1400" b="1" dirty="0">
                <a:solidFill>
                  <a:srgbClr val="044F9E"/>
                </a:solidFill>
              </a:rPr>
              <a:t>Unternehmen </a:t>
            </a:r>
          </a:p>
          <a:p>
            <a:pPr algn="r"/>
            <a:r>
              <a:rPr lang="de-AT" sz="1400" b="1" dirty="0">
                <a:solidFill>
                  <a:srgbClr val="044F9E"/>
                </a:solidFill>
              </a:rPr>
              <a:t>strategisch ausrichten</a:t>
            </a:r>
          </a:p>
        </p:txBody>
      </p:sp>
      <p:sp>
        <p:nvSpPr>
          <p:cNvPr id="169" name="Abgerundetes Rechteck 435">
            <a:extLst>
              <a:ext uri="{FF2B5EF4-FFF2-40B4-BE49-F238E27FC236}">
                <a16:creationId xmlns:a16="http://schemas.microsoft.com/office/drawing/2014/main" id="{29E1ADC0-8171-4AFE-9132-87012204139F}"/>
              </a:ext>
            </a:extLst>
          </p:cNvPr>
          <p:cNvSpPr/>
          <p:nvPr/>
        </p:nvSpPr>
        <p:spPr>
          <a:xfrm>
            <a:off x="694314" y="3625840"/>
            <a:ext cx="8027981" cy="4320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r>
              <a:rPr lang="de-DE" sz="1400" b="1" cap="all" dirty="0" err="1">
                <a:solidFill>
                  <a:srgbClr val="044F9E"/>
                </a:solidFill>
              </a:rPr>
              <a:t>Teile+Anlagen</a:t>
            </a:r>
            <a:r>
              <a:rPr lang="de-DE" sz="1400" b="1" cap="all" dirty="0">
                <a:solidFill>
                  <a:srgbClr val="044F9E"/>
                </a:solidFill>
              </a:rPr>
              <a:t> herstellen (TH) </a:t>
            </a:r>
            <a:r>
              <a:rPr lang="de-DE" sz="1100" dirty="0">
                <a:solidFill>
                  <a:srgbClr val="044F9E"/>
                </a:solidFill>
              </a:rPr>
              <a:t>Teile und Anlagen zum richtigen Zeitpunkt herstellen und an der richtigen Ort versenden</a:t>
            </a:r>
            <a:endParaRPr lang="de-AT" sz="1100" dirty="0">
              <a:solidFill>
                <a:srgbClr val="044F9E"/>
              </a:solidFill>
            </a:endParaRPr>
          </a:p>
        </p:txBody>
      </p:sp>
      <p:sp>
        <p:nvSpPr>
          <p:cNvPr id="51" name="Abgerundetes Rechteck 369">
            <a:extLst>
              <a:ext uri="{FF2B5EF4-FFF2-40B4-BE49-F238E27FC236}">
                <a16:creationId xmlns:a16="http://schemas.microsoft.com/office/drawing/2014/main" id="{43ED0829-7910-4D29-A346-A1D805937169}"/>
              </a:ext>
            </a:extLst>
          </p:cNvPr>
          <p:cNvSpPr/>
          <p:nvPr/>
        </p:nvSpPr>
        <p:spPr>
          <a:xfrm>
            <a:off x="692589" y="5315156"/>
            <a:ext cx="2047415" cy="1512000"/>
          </a:xfrm>
          <a:prstGeom prst="roundRect">
            <a:avLst>
              <a:gd name="adj" fmla="val 6595"/>
            </a:avLst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 anchorCtr="1"/>
          <a:lstStyle/>
          <a:p>
            <a:pPr algn="ctr"/>
            <a:r>
              <a:rPr lang="de-DE" sz="1600" b="1" dirty="0">
                <a:solidFill>
                  <a:srgbClr val="044F9E"/>
                </a:solidFill>
              </a:rPr>
              <a:t>Unternehmen und Abteilungen steuern</a:t>
            </a:r>
            <a:endParaRPr lang="de-AT" sz="1600" b="1" dirty="0">
              <a:solidFill>
                <a:srgbClr val="044F9E"/>
              </a:solidFill>
            </a:endParaRPr>
          </a:p>
        </p:txBody>
      </p:sp>
      <p:sp>
        <p:nvSpPr>
          <p:cNvPr id="52" name="Eingekerbter Pfeil nach rechts 137">
            <a:extLst>
              <a:ext uri="{FF2B5EF4-FFF2-40B4-BE49-F238E27FC236}">
                <a16:creationId xmlns:a16="http://schemas.microsoft.com/office/drawing/2014/main" id="{22A410DB-EDFF-4A56-8759-C6D16B3BA02E}"/>
              </a:ext>
            </a:extLst>
          </p:cNvPr>
          <p:cNvSpPr/>
          <p:nvPr/>
        </p:nvSpPr>
        <p:spPr>
          <a:xfrm rot="16200000">
            <a:off x="3243947" y="5803092"/>
            <a:ext cx="1520687" cy="528555"/>
          </a:xfrm>
          <a:prstGeom prst="notchedRightArrow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900" b="1" dirty="0">
                <a:solidFill>
                  <a:srgbClr val="044F9E"/>
                </a:solidFill>
              </a:rPr>
              <a:t>Material lagern &amp; verwalten</a:t>
            </a:r>
            <a:endParaRPr lang="de-AT" sz="900" b="1" dirty="0">
              <a:solidFill>
                <a:srgbClr val="044F9E"/>
              </a:solidFill>
            </a:endParaRPr>
          </a:p>
        </p:txBody>
      </p:sp>
      <p:sp>
        <p:nvSpPr>
          <p:cNvPr id="53" name="Eingekerbter Pfeil nach rechts 137">
            <a:extLst>
              <a:ext uri="{FF2B5EF4-FFF2-40B4-BE49-F238E27FC236}">
                <a16:creationId xmlns:a16="http://schemas.microsoft.com/office/drawing/2014/main" id="{1C4E8625-14BE-445E-B870-6B95AB0C402A}"/>
              </a:ext>
            </a:extLst>
          </p:cNvPr>
          <p:cNvSpPr/>
          <p:nvPr/>
        </p:nvSpPr>
        <p:spPr>
          <a:xfrm rot="16200000">
            <a:off x="3829729" y="5803092"/>
            <a:ext cx="1520687" cy="528555"/>
          </a:xfrm>
          <a:prstGeom prst="notchedRightArrow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900" b="1" dirty="0">
                <a:solidFill>
                  <a:srgbClr val="044F9E"/>
                </a:solidFill>
              </a:rPr>
              <a:t>Qualität prüfen &amp; sichern</a:t>
            </a:r>
            <a:endParaRPr lang="de-AT" sz="900" b="1" dirty="0">
              <a:solidFill>
                <a:srgbClr val="044F9E"/>
              </a:solidFill>
            </a:endParaRPr>
          </a:p>
        </p:txBody>
      </p:sp>
      <p:sp>
        <p:nvSpPr>
          <p:cNvPr id="54" name="Eingekerbter Pfeil nach rechts 137">
            <a:extLst>
              <a:ext uri="{FF2B5EF4-FFF2-40B4-BE49-F238E27FC236}">
                <a16:creationId xmlns:a16="http://schemas.microsoft.com/office/drawing/2014/main" id="{A76BE6E0-ED71-402E-A051-95586AB90D90}"/>
              </a:ext>
            </a:extLst>
          </p:cNvPr>
          <p:cNvSpPr/>
          <p:nvPr/>
        </p:nvSpPr>
        <p:spPr>
          <a:xfrm rot="16200000">
            <a:off x="4401548" y="5799679"/>
            <a:ext cx="1520687" cy="528555"/>
          </a:xfrm>
          <a:prstGeom prst="notchedRightArrow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900" b="1" dirty="0">
                <a:solidFill>
                  <a:srgbClr val="044F9E"/>
                </a:solidFill>
              </a:rPr>
              <a:t>Digitale Infrastruktur sichern</a:t>
            </a:r>
            <a:endParaRPr lang="de-AT" sz="900" b="1" dirty="0">
              <a:solidFill>
                <a:srgbClr val="044F9E"/>
              </a:solidFill>
            </a:endParaRPr>
          </a:p>
        </p:txBody>
      </p:sp>
      <p:sp>
        <p:nvSpPr>
          <p:cNvPr id="55" name="Eingekerbter Pfeil nach rechts 137">
            <a:extLst>
              <a:ext uri="{FF2B5EF4-FFF2-40B4-BE49-F238E27FC236}">
                <a16:creationId xmlns:a16="http://schemas.microsoft.com/office/drawing/2014/main" id="{00E0F6B8-F746-4724-B1A2-F1DAB2BE20AB}"/>
              </a:ext>
            </a:extLst>
          </p:cNvPr>
          <p:cNvSpPr/>
          <p:nvPr/>
        </p:nvSpPr>
        <p:spPr>
          <a:xfrm rot="16200000">
            <a:off x="4989118" y="5802536"/>
            <a:ext cx="1520687" cy="528555"/>
          </a:xfrm>
          <a:prstGeom prst="notchedRightArrow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900" b="1" dirty="0">
                <a:solidFill>
                  <a:srgbClr val="044F9E"/>
                </a:solidFill>
              </a:rPr>
              <a:t>Geldströme erfassen</a:t>
            </a:r>
            <a:endParaRPr lang="de-AT" sz="900" b="1" dirty="0">
              <a:solidFill>
                <a:srgbClr val="044F9E"/>
              </a:solidFill>
            </a:endParaRPr>
          </a:p>
        </p:txBody>
      </p:sp>
      <p:sp>
        <p:nvSpPr>
          <p:cNvPr id="56" name="Eingekerbter Pfeil nach rechts 137">
            <a:extLst>
              <a:ext uri="{FF2B5EF4-FFF2-40B4-BE49-F238E27FC236}">
                <a16:creationId xmlns:a16="http://schemas.microsoft.com/office/drawing/2014/main" id="{94D99A88-6474-4DE5-AC16-59306AEC79B3}"/>
              </a:ext>
            </a:extLst>
          </p:cNvPr>
          <p:cNvSpPr/>
          <p:nvPr/>
        </p:nvSpPr>
        <p:spPr>
          <a:xfrm rot="16200000">
            <a:off x="5569202" y="5802534"/>
            <a:ext cx="1520687" cy="528555"/>
          </a:xfrm>
          <a:prstGeom prst="notchedRightArrow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900" b="1" dirty="0">
                <a:solidFill>
                  <a:srgbClr val="044F9E"/>
                </a:solidFill>
              </a:rPr>
              <a:t>Buchungen durchführen</a:t>
            </a:r>
            <a:endParaRPr lang="de-AT" sz="900" b="1" dirty="0">
              <a:solidFill>
                <a:srgbClr val="044F9E"/>
              </a:solidFill>
            </a:endParaRPr>
          </a:p>
        </p:txBody>
      </p:sp>
      <p:sp>
        <p:nvSpPr>
          <p:cNvPr id="57" name="Eingekerbter Pfeil nach rechts 137">
            <a:extLst>
              <a:ext uri="{FF2B5EF4-FFF2-40B4-BE49-F238E27FC236}">
                <a16:creationId xmlns:a16="http://schemas.microsoft.com/office/drawing/2014/main" id="{AAD94C19-9A22-4838-A8EE-7F52EC1CB701}"/>
              </a:ext>
            </a:extLst>
          </p:cNvPr>
          <p:cNvSpPr/>
          <p:nvPr/>
        </p:nvSpPr>
        <p:spPr>
          <a:xfrm rot="16200000">
            <a:off x="6167013" y="5799111"/>
            <a:ext cx="1520687" cy="528555"/>
          </a:xfrm>
          <a:prstGeom prst="notchedRightArrow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900" b="1" dirty="0">
                <a:solidFill>
                  <a:srgbClr val="044F9E"/>
                </a:solidFill>
              </a:rPr>
              <a:t>Löhne und Gehälter abrechnen</a:t>
            </a:r>
            <a:endParaRPr lang="de-AT" sz="900" b="1" dirty="0">
              <a:solidFill>
                <a:srgbClr val="044F9E"/>
              </a:solidFill>
            </a:endParaRPr>
          </a:p>
        </p:txBody>
      </p:sp>
      <p:sp>
        <p:nvSpPr>
          <p:cNvPr id="58" name="Eingekerbter Pfeil nach rechts 137">
            <a:extLst>
              <a:ext uri="{FF2B5EF4-FFF2-40B4-BE49-F238E27FC236}">
                <a16:creationId xmlns:a16="http://schemas.microsoft.com/office/drawing/2014/main" id="{B27FFFA3-C996-448A-875A-67AF4864D659}"/>
              </a:ext>
            </a:extLst>
          </p:cNvPr>
          <p:cNvSpPr/>
          <p:nvPr/>
        </p:nvSpPr>
        <p:spPr>
          <a:xfrm rot="16200000">
            <a:off x="6743882" y="5799110"/>
            <a:ext cx="1520687" cy="528555"/>
          </a:xfrm>
          <a:prstGeom prst="notchedRightArrow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900" b="1" dirty="0">
                <a:solidFill>
                  <a:srgbClr val="044F9E"/>
                </a:solidFill>
              </a:rPr>
              <a:t>Telefonate vermitteln</a:t>
            </a:r>
            <a:endParaRPr lang="de-AT" sz="900" b="1" dirty="0">
              <a:solidFill>
                <a:srgbClr val="044F9E"/>
              </a:solidFill>
            </a:endParaRPr>
          </a:p>
        </p:txBody>
      </p:sp>
      <p:sp>
        <p:nvSpPr>
          <p:cNvPr id="59" name="Eingekerbter Pfeil nach rechts 137">
            <a:extLst>
              <a:ext uri="{FF2B5EF4-FFF2-40B4-BE49-F238E27FC236}">
                <a16:creationId xmlns:a16="http://schemas.microsoft.com/office/drawing/2014/main" id="{630ED7F7-517C-4829-91DF-986C14E00423}"/>
              </a:ext>
            </a:extLst>
          </p:cNvPr>
          <p:cNvSpPr/>
          <p:nvPr/>
        </p:nvSpPr>
        <p:spPr>
          <a:xfrm rot="16200000">
            <a:off x="7321054" y="5799110"/>
            <a:ext cx="1520687" cy="528555"/>
          </a:xfrm>
          <a:prstGeom prst="notchedRightArrow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900" b="1" dirty="0">
                <a:solidFill>
                  <a:srgbClr val="044F9E"/>
                </a:solidFill>
              </a:rPr>
              <a:t>Infrastruktur zur Verfügung stellen</a:t>
            </a:r>
            <a:endParaRPr lang="de-AT" sz="900" b="1" dirty="0">
              <a:solidFill>
                <a:srgbClr val="044F9E"/>
              </a:solidFill>
            </a:endParaRPr>
          </a:p>
        </p:txBody>
      </p:sp>
      <p:sp>
        <p:nvSpPr>
          <p:cNvPr id="60" name="Eingekerbter Pfeil nach rechts 137">
            <a:extLst>
              <a:ext uri="{FF2B5EF4-FFF2-40B4-BE49-F238E27FC236}">
                <a16:creationId xmlns:a16="http://schemas.microsoft.com/office/drawing/2014/main" id="{27AF2DB3-E9A5-4731-80BB-BD1A1B41A4F1}"/>
              </a:ext>
            </a:extLst>
          </p:cNvPr>
          <p:cNvSpPr/>
          <p:nvPr/>
        </p:nvSpPr>
        <p:spPr>
          <a:xfrm rot="16200000">
            <a:off x="2643331" y="5799211"/>
            <a:ext cx="1520687" cy="528555"/>
          </a:xfrm>
          <a:prstGeom prst="notchedRightArrow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900" b="1" dirty="0">
                <a:solidFill>
                  <a:srgbClr val="044F9E"/>
                </a:solidFill>
              </a:rPr>
              <a:t>Personal suchen &amp; einstellen</a:t>
            </a:r>
            <a:endParaRPr lang="de-AT" sz="900" b="1" dirty="0">
              <a:solidFill>
                <a:srgbClr val="044F9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251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684000" y="2700000"/>
            <a:ext cx="8028000" cy="432000"/>
            <a:chOff x="674853" y="2789557"/>
            <a:chExt cx="8054032" cy="445714"/>
          </a:xfrm>
        </p:grpSpPr>
        <p:sp>
          <p:nvSpPr>
            <p:cNvPr id="436" name="Abgerundetes Rechteck 435"/>
            <p:cNvSpPr/>
            <p:nvPr/>
          </p:nvSpPr>
          <p:spPr>
            <a:xfrm>
              <a:off x="674853" y="2789557"/>
              <a:ext cx="8054032" cy="44571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5875">
              <a:solidFill>
                <a:srgbClr val="044F9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1000" b="1" dirty="0">
                  <a:solidFill>
                    <a:srgbClr val="044F9E"/>
                  </a:solidFill>
                </a:rPr>
                <a:t>ANLAGEN BETREUEN (AB) </a:t>
              </a:r>
            </a:p>
            <a:p>
              <a:r>
                <a:rPr lang="de-DE" sz="800" dirty="0">
                  <a:solidFill>
                    <a:srgbClr val="044F9E"/>
                  </a:solidFill>
                </a:rPr>
                <a:t>Betrieb der Anlagen sicher stellen</a:t>
              </a:r>
            </a:p>
            <a:p>
              <a:endParaRPr lang="de-AT" sz="800" dirty="0">
                <a:solidFill>
                  <a:srgbClr val="044F9E"/>
                </a:solidFill>
              </a:endParaRPr>
            </a:p>
          </p:txBody>
        </p:sp>
        <p:sp>
          <p:nvSpPr>
            <p:cNvPr id="525" name="Richtungspfeil 524"/>
            <p:cNvSpPr/>
            <p:nvPr/>
          </p:nvSpPr>
          <p:spPr>
            <a:xfrm>
              <a:off x="7428683" y="2826700"/>
              <a:ext cx="577868" cy="371428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Anlage umbauen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146" name="Richtungspfeil 145"/>
            <p:cNvSpPr/>
            <p:nvPr/>
          </p:nvSpPr>
          <p:spPr>
            <a:xfrm>
              <a:off x="4178176" y="2826700"/>
              <a:ext cx="576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Wartungs-vertrag erarbeiten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147" name="Richtungspfeil 146"/>
            <p:cNvSpPr/>
            <p:nvPr/>
          </p:nvSpPr>
          <p:spPr>
            <a:xfrm>
              <a:off x="4828278" y="2826700"/>
              <a:ext cx="576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Angebot erstellen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148" name="Richtungspfeil 147"/>
            <p:cNvSpPr/>
            <p:nvPr/>
          </p:nvSpPr>
          <p:spPr>
            <a:xfrm>
              <a:off x="5478379" y="2826700"/>
              <a:ext cx="576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Auftrag</a:t>
              </a:r>
            </a:p>
            <a:p>
              <a:r>
                <a:rPr lang="de-DE" sz="750" dirty="0">
                  <a:solidFill>
                    <a:schemeClr val="tx1"/>
                  </a:solidFill>
                </a:rPr>
                <a:t>planen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149" name="Richtungspfeil 148"/>
            <p:cNvSpPr/>
            <p:nvPr/>
          </p:nvSpPr>
          <p:spPr>
            <a:xfrm>
              <a:off x="6128480" y="2826700"/>
              <a:ext cx="576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Auftrag abwickeln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152" name="Richtungspfeil 151"/>
            <p:cNvSpPr/>
            <p:nvPr/>
          </p:nvSpPr>
          <p:spPr>
            <a:xfrm>
              <a:off x="3528075" y="2826700"/>
              <a:ext cx="59014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Kunden betreuen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118" name="Richtungspfeil 524">
              <a:extLst>
                <a:ext uri="{FF2B5EF4-FFF2-40B4-BE49-F238E27FC236}">
                  <a16:creationId xmlns:a16="http://schemas.microsoft.com/office/drawing/2014/main" id="{C8C9FB17-DEA2-4AAA-8C89-838DAC859943}"/>
                </a:ext>
              </a:extLst>
            </p:cNvPr>
            <p:cNvSpPr/>
            <p:nvPr/>
          </p:nvSpPr>
          <p:spPr>
            <a:xfrm>
              <a:off x="6778581" y="2826700"/>
              <a:ext cx="577868" cy="371428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Anlage warten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</p:grpSp>
      <p:sp>
        <p:nvSpPr>
          <p:cNvPr id="458" name="Abgerundetes Rechteck 457"/>
          <p:cNvSpPr/>
          <p:nvPr/>
        </p:nvSpPr>
        <p:spPr>
          <a:xfrm rot="16200000">
            <a:off x="-1496515" y="3478438"/>
            <a:ext cx="3338840" cy="27529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1400" b="1" dirty="0">
                <a:solidFill>
                  <a:srgbClr val="044F9E"/>
                </a:solidFill>
              </a:rPr>
              <a:t>KUNDE</a:t>
            </a:r>
            <a:endParaRPr lang="de-AT" sz="1400" b="1" dirty="0">
              <a:solidFill>
                <a:srgbClr val="044F9E"/>
              </a:solidFill>
            </a:endParaRPr>
          </a:p>
        </p:txBody>
      </p:sp>
      <p:sp>
        <p:nvSpPr>
          <p:cNvPr id="461" name="Abgerundetes Rechteck 460"/>
          <p:cNvSpPr/>
          <p:nvPr/>
        </p:nvSpPr>
        <p:spPr>
          <a:xfrm rot="16200000">
            <a:off x="7273835" y="3451931"/>
            <a:ext cx="3328473" cy="3179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b="1" dirty="0">
                <a:solidFill>
                  <a:srgbClr val="044F9E"/>
                </a:solidFill>
              </a:rPr>
              <a:t>KUNDE</a:t>
            </a:r>
            <a:endParaRPr lang="de-AT" b="1" dirty="0">
              <a:solidFill>
                <a:srgbClr val="044F9E"/>
              </a:solidFill>
            </a:endParaRPr>
          </a:p>
        </p:txBody>
      </p:sp>
      <p:sp>
        <p:nvSpPr>
          <p:cNvPr id="464" name="Abgerundetes Rechteck 463"/>
          <p:cNvSpPr/>
          <p:nvPr/>
        </p:nvSpPr>
        <p:spPr>
          <a:xfrm rot="16200000">
            <a:off x="-414927" y="843358"/>
            <a:ext cx="1481284" cy="59914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1400" b="1" dirty="0">
                <a:solidFill>
                  <a:srgbClr val="044F9E"/>
                </a:solidFill>
              </a:rPr>
              <a:t>Management-</a:t>
            </a:r>
            <a:br>
              <a:rPr lang="de-DE" sz="1400" b="1" dirty="0">
                <a:solidFill>
                  <a:srgbClr val="044F9E"/>
                </a:solidFill>
              </a:rPr>
            </a:br>
            <a:r>
              <a:rPr lang="de-DE" sz="1400" b="1" dirty="0" err="1">
                <a:solidFill>
                  <a:srgbClr val="044F9E"/>
                </a:solidFill>
              </a:rPr>
              <a:t>prozesse</a:t>
            </a:r>
            <a:endParaRPr lang="de-AT" sz="1400" b="1" dirty="0">
              <a:solidFill>
                <a:srgbClr val="044F9E"/>
              </a:solidFill>
            </a:endParaRPr>
          </a:p>
        </p:txBody>
      </p:sp>
      <p:sp>
        <p:nvSpPr>
          <p:cNvPr id="552" name="Abgerundetes Rechteck 551"/>
          <p:cNvSpPr/>
          <p:nvPr/>
        </p:nvSpPr>
        <p:spPr>
          <a:xfrm rot="16200000">
            <a:off x="-581367" y="5940000"/>
            <a:ext cx="1512000" cy="2718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1400" b="1" dirty="0">
                <a:solidFill>
                  <a:srgbClr val="044F9E"/>
                </a:solidFill>
              </a:rPr>
              <a:t>INTERNER KUNDE</a:t>
            </a:r>
            <a:endParaRPr lang="de-AT" sz="1400" b="1" dirty="0">
              <a:solidFill>
                <a:srgbClr val="044F9E"/>
              </a:solidFill>
            </a:endParaRPr>
          </a:p>
        </p:txBody>
      </p:sp>
      <p:sp>
        <p:nvSpPr>
          <p:cNvPr id="602" name="Abgerundetes Rechteck 601"/>
          <p:cNvSpPr/>
          <p:nvPr/>
        </p:nvSpPr>
        <p:spPr>
          <a:xfrm rot="16200000">
            <a:off x="8175496" y="5940000"/>
            <a:ext cx="1512000" cy="31793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1400" b="1" dirty="0">
                <a:solidFill>
                  <a:srgbClr val="044F9E"/>
                </a:solidFill>
              </a:rPr>
              <a:t>ARBEITSMARKT</a:t>
            </a:r>
            <a:endParaRPr lang="de-AT" sz="1400" b="1" dirty="0">
              <a:solidFill>
                <a:srgbClr val="044F9E"/>
              </a:solidFill>
            </a:endParaRPr>
          </a:p>
        </p:txBody>
      </p:sp>
      <p:sp>
        <p:nvSpPr>
          <p:cNvPr id="605" name="Abgerundetes Rechteck 604"/>
          <p:cNvSpPr/>
          <p:nvPr/>
        </p:nvSpPr>
        <p:spPr>
          <a:xfrm rot="16200000">
            <a:off x="7813916" y="5940000"/>
            <a:ext cx="1512000" cy="31793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1400" b="1" dirty="0">
                <a:solidFill>
                  <a:srgbClr val="044F9E"/>
                </a:solidFill>
              </a:rPr>
              <a:t>LIEFERANTEN</a:t>
            </a:r>
            <a:endParaRPr lang="de-AT" sz="1400" b="1" dirty="0">
              <a:solidFill>
                <a:srgbClr val="044F9E"/>
              </a:solidFill>
            </a:endParaRPr>
          </a:p>
        </p:txBody>
      </p:sp>
      <p:sp>
        <p:nvSpPr>
          <p:cNvPr id="627" name="Richtungspfeil 626"/>
          <p:cNvSpPr/>
          <p:nvPr/>
        </p:nvSpPr>
        <p:spPr>
          <a:xfrm>
            <a:off x="684000" y="1944000"/>
            <a:ext cx="8064000" cy="252000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r>
              <a:rPr lang="de-DE" sz="1000" b="1" cap="all" dirty="0">
                <a:solidFill>
                  <a:srgbClr val="044F9E"/>
                </a:solidFill>
              </a:rPr>
              <a:t>Projektmanagement (PM) </a:t>
            </a:r>
            <a:r>
              <a:rPr lang="de-DE" sz="800" dirty="0">
                <a:solidFill>
                  <a:srgbClr val="044F9E"/>
                </a:solidFill>
              </a:rPr>
              <a:t>Multi-Projekte organisieren</a:t>
            </a:r>
            <a:endParaRPr lang="de-AT" sz="1000" cap="all" dirty="0">
              <a:solidFill>
                <a:srgbClr val="044F9E"/>
              </a:solidFill>
            </a:endParaRPr>
          </a:p>
        </p:txBody>
      </p:sp>
      <p:sp>
        <p:nvSpPr>
          <p:cNvPr id="628" name="Richtungspfeil 627"/>
          <p:cNvSpPr/>
          <p:nvPr/>
        </p:nvSpPr>
        <p:spPr>
          <a:xfrm>
            <a:off x="685012" y="5040000"/>
            <a:ext cx="8064000" cy="252000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r>
              <a:rPr lang="de-DE" sz="1000" b="1" cap="all" dirty="0">
                <a:solidFill>
                  <a:srgbClr val="044F9E"/>
                </a:solidFill>
              </a:rPr>
              <a:t>Prozessmanagement (PZ) </a:t>
            </a:r>
            <a:r>
              <a:rPr lang="de-DE" sz="800" dirty="0">
                <a:solidFill>
                  <a:srgbClr val="044F9E"/>
                </a:solidFill>
              </a:rPr>
              <a:t>Unternehmen organisieren</a:t>
            </a:r>
            <a:endParaRPr lang="de-AT" sz="800" cap="all" dirty="0">
              <a:solidFill>
                <a:srgbClr val="044F9E"/>
              </a:solidFill>
            </a:endParaRPr>
          </a:p>
        </p:txBody>
      </p:sp>
      <p:sp>
        <p:nvSpPr>
          <p:cNvPr id="636" name="Abgerundetes Rechteck 635"/>
          <p:cNvSpPr/>
          <p:nvPr/>
        </p:nvSpPr>
        <p:spPr>
          <a:xfrm rot="16200000">
            <a:off x="8173947" y="990463"/>
            <a:ext cx="1512000" cy="3168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1400" b="1" dirty="0">
                <a:solidFill>
                  <a:srgbClr val="044F9E"/>
                </a:solidFill>
              </a:rPr>
              <a:t>ABTEILUNGSLEITER</a:t>
            </a:r>
            <a:endParaRPr lang="de-AT" sz="1400" dirty="0"/>
          </a:p>
        </p:txBody>
      </p:sp>
      <p:grpSp>
        <p:nvGrpSpPr>
          <p:cNvPr id="2" name="Gruppieren 1"/>
          <p:cNvGrpSpPr/>
          <p:nvPr/>
        </p:nvGrpSpPr>
        <p:grpSpPr>
          <a:xfrm>
            <a:off x="700885" y="2232001"/>
            <a:ext cx="8028000" cy="863998"/>
            <a:chOff x="684002" y="2245207"/>
            <a:chExt cx="8028000" cy="943817"/>
          </a:xfrm>
        </p:grpSpPr>
        <p:sp>
          <p:nvSpPr>
            <p:cNvPr id="377" name="Abgerundetes Rechteck 376"/>
            <p:cNvSpPr/>
            <p:nvPr/>
          </p:nvSpPr>
          <p:spPr>
            <a:xfrm>
              <a:off x="684002" y="2245207"/>
              <a:ext cx="8028000" cy="47191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5875">
              <a:solidFill>
                <a:srgbClr val="044F9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1000" b="1" dirty="0">
                  <a:solidFill>
                    <a:srgbClr val="044F9E"/>
                  </a:solidFill>
                </a:rPr>
                <a:t>ANLAGEN VERKAUFEN &amp; ANLAGEN ERRICHTEN (AE)</a:t>
              </a:r>
              <a:br>
                <a:rPr lang="de-DE" sz="1000" dirty="0">
                  <a:solidFill>
                    <a:srgbClr val="044F9E"/>
                  </a:solidFill>
                </a:rPr>
              </a:br>
              <a:r>
                <a:rPr lang="de-DE" sz="800" dirty="0">
                  <a:solidFill>
                    <a:srgbClr val="044F9E"/>
                  </a:solidFill>
                </a:rPr>
                <a:t>Von Kunden akquirieren bis zur Anlagen Inbetriebnahme</a:t>
              </a:r>
              <a:endParaRPr lang="de-AT" sz="1000" dirty="0">
                <a:solidFill>
                  <a:srgbClr val="044F9E"/>
                </a:solidFill>
              </a:endParaRPr>
            </a:p>
          </p:txBody>
        </p:sp>
        <p:sp>
          <p:nvSpPr>
            <p:cNvPr id="542" name="Richtungspfeil 541"/>
            <p:cNvSpPr/>
            <p:nvPr/>
          </p:nvSpPr>
          <p:spPr>
            <a:xfrm>
              <a:off x="4176002" y="2285580"/>
              <a:ext cx="576000" cy="393258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Anfragen bearbeiten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543" name="Richtungspfeil 542"/>
            <p:cNvSpPr/>
            <p:nvPr/>
          </p:nvSpPr>
          <p:spPr>
            <a:xfrm>
              <a:off x="4824002" y="2285580"/>
              <a:ext cx="576000" cy="393258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Angebot verhandeln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544" name="Richtungspfeil 543"/>
            <p:cNvSpPr/>
            <p:nvPr/>
          </p:nvSpPr>
          <p:spPr>
            <a:xfrm>
              <a:off x="5472002" y="2285580"/>
              <a:ext cx="576000" cy="393258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Auftrag</a:t>
              </a:r>
            </a:p>
            <a:p>
              <a:r>
                <a:rPr lang="de-DE" sz="750" dirty="0">
                  <a:solidFill>
                    <a:schemeClr val="tx1"/>
                  </a:solidFill>
                </a:rPr>
                <a:t>planen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545" name="Richtungspfeil 544"/>
            <p:cNvSpPr/>
            <p:nvPr/>
          </p:nvSpPr>
          <p:spPr>
            <a:xfrm>
              <a:off x="6120002" y="2285580"/>
              <a:ext cx="576000" cy="393258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Auftrag abwickeln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548" name="Richtungspfeil 547"/>
            <p:cNvSpPr/>
            <p:nvPr/>
          </p:nvSpPr>
          <p:spPr>
            <a:xfrm>
              <a:off x="7416002" y="2285580"/>
              <a:ext cx="576000" cy="393258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Anlage montieren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549" name="Richtungspfeil 548"/>
            <p:cNvSpPr/>
            <p:nvPr/>
          </p:nvSpPr>
          <p:spPr>
            <a:xfrm>
              <a:off x="8064002" y="2285580"/>
              <a:ext cx="576000" cy="393258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Anlage in Betrieb nehmen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638" name="Richtungspfeil 637"/>
            <p:cNvSpPr/>
            <p:nvPr/>
          </p:nvSpPr>
          <p:spPr>
            <a:xfrm>
              <a:off x="3528002" y="2285580"/>
              <a:ext cx="576000" cy="393258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Kunden akquirieren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124" name="Richtungspfeil 548">
              <a:extLst>
                <a:ext uri="{FF2B5EF4-FFF2-40B4-BE49-F238E27FC236}">
                  <a16:creationId xmlns:a16="http://schemas.microsoft.com/office/drawing/2014/main" id="{E42B35CD-3ADF-4153-A70D-96367C2FDC2F}"/>
                </a:ext>
              </a:extLst>
            </p:cNvPr>
            <p:cNvSpPr/>
            <p:nvPr/>
          </p:nvSpPr>
          <p:spPr>
            <a:xfrm>
              <a:off x="8064002" y="2795766"/>
              <a:ext cx="576000" cy="393258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Anlage in Betrieb nehmen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</p:grpSp>
      <p:sp>
        <p:nvSpPr>
          <p:cNvPr id="161" name="Abgerundetes Rechteck 262">
            <a:extLst>
              <a:ext uri="{FF2B5EF4-FFF2-40B4-BE49-F238E27FC236}">
                <a16:creationId xmlns:a16="http://schemas.microsoft.com/office/drawing/2014/main" id="{5D93F49C-87AD-4E4A-9680-B09779619066}"/>
              </a:ext>
            </a:extLst>
          </p:cNvPr>
          <p:cNvSpPr/>
          <p:nvPr/>
        </p:nvSpPr>
        <p:spPr>
          <a:xfrm>
            <a:off x="3879937" y="1372314"/>
            <a:ext cx="4839434" cy="53127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r"/>
            <a:r>
              <a:rPr lang="de-AT" sz="800" b="1" dirty="0">
                <a:solidFill>
                  <a:srgbClr val="044F9E"/>
                </a:solidFill>
              </a:rPr>
              <a:t>Unternehmen </a:t>
            </a:r>
          </a:p>
          <a:p>
            <a:pPr algn="r"/>
            <a:r>
              <a:rPr lang="de-AT" sz="800" b="1" dirty="0">
                <a:solidFill>
                  <a:srgbClr val="044F9E"/>
                </a:solidFill>
              </a:rPr>
              <a:t>operativ führen</a:t>
            </a:r>
          </a:p>
        </p:txBody>
      </p:sp>
      <p:sp>
        <p:nvSpPr>
          <p:cNvPr id="360" name="Abgerundetes Rechteck 359"/>
          <p:cNvSpPr/>
          <p:nvPr/>
        </p:nvSpPr>
        <p:spPr>
          <a:xfrm>
            <a:off x="684000" y="396000"/>
            <a:ext cx="2448000" cy="1512000"/>
          </a:xfrm>
          <a:prstGeom prst="roundRect">
            <a:avLst>
              <a:gd name="adj" fmla="val 4042"/>
            </a:avLst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b" anchorCtr="0"/>
          <a:lstStyle/>
          <a:p>
            <a:pPr algn="ctr"/>
            <a:r>
              <a:rPr lang="de-DE" sz="800" b="1" dirty="0">
                <a:solidFill>
                  <a:srgbClr val="044F9E"/>
                </a:solidFill>
              </a:rPr>
              <a:t>Ressourcen und Potentiale planen</a:t>
            </a:r>
            <a:endParaRPr lang="de-AT" sz="800" b="1" dirty="0">
              <a:solidFill>
                <a:srgbClr val="044F9E"/>
              </a:solidFill>
            </a:endParaRPr>
          </a:p>
        </p:txBody>
      </p:sp>
      <p:sp>
        <p:nvSpPr>
          <p:cNvPr id="619" name="Richtungspfeil 618"/>
          <p:cNvSpPr/>
          <p:nvPr/>
        </p:nvSpPr>
        <p:spPr>
          <a:xfrm rot="5400000" flipV="1">
            <a:off x="1780826" y="1008047"/>
            <a:ext cx="1097944" cy="254015"/>
          </a:xfrm>
          <a:prstGeom prst="homePlat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r"/>
            <a:r>
              <a:rPr lang="de-DE" sz="750" dirty="0">
                <a:solidFill>
                  <a:schemeClr val="tx1"/>
                </a:solidFill>
              </a:rPr>
              <a:t>Auftragseingang planen</a:t>
            </a:r>
            <a:endParaRPr lang="de-AT" sz="750" dirty="0">
              <a:solidFill>
                <a:schemeClr val="tx1"/>
              </a:solidFill>
            </a:endParaRPr>
          </a:p>
        </p:txBody>
      </p:sp>
      <p:sp>
        <p:nvSpPr>
          <p:cNvPr id="620" name="Richtungspfeil 619"/>
          <p:cNvSpPr/>
          <p:nvPr/>
        </p:nvSpPr>
        <p:spPr>
          <a:xfrm rot="5400000" flipV="1">
            <a:off x="2073591" y="1011356"/>
            <a:ext cx="1097944" cy="254015"/>
          </a:xfrm>
          <a:prstGeom prst="homePlat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r"/>
            <a:r>
              <a:rPr lang="de-DE" sz="750" dirty="0">
                <a:solidFill>
                  <a:schemeClr val="tx1"/>
                </a:solidFill>
              </a:rPr>
              <a:t>Vertrieb planen</a:t>
            </a:r>
            <a:endParaRPr lang="de-AT" sz="750" dirty="0">
              <a:solidFill>
                <a:schemeClr val="tx1"/>
              </a:solidFill>
            </a:endParaRPr>
          </a:p>
        </p:txBody>
      </p:sp>
      <p:sp>
        <p:nvSpPr>
          <p:cNvPr id="622" name="Richtungspfeil 621"/>
          <p:cNvSpPr/>
          <p:nvPr/>
        </p:nvSpPr>
        <p:spPr>
          <a:xfrm rot="5400000" flipV="1">
            <a:off x="1024781" y="1001024"/>
            <a:ext cx="1097944" cy="252000"/>
          </a:xfrm>
          <a:prstGeom prst="homePlat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r"/>
            <a:r>
              <a:rPr lang="de-DE" sz="750" dirty="0">
                <a:solidFill>
                  <a:schemeClr val="tx1"/>
                </a:solidFill>
              </a:rPr>
              <a:t>Entwicklungsprojekte planen</a:t>
            </a:r>
            <a:endParaRPr lang="de-AT" sz="750" dirty="0">
              <a:solidFill>
                <a:schemeClr val="tx1"/>
              </a:solidFill>
            </a:endParaRPr>
          </a:p>
        </p:txBody>
      </p:sp>
      <p:sp>
        <p:nvSpPr>
          <p:cNvPr id="623" name="Richtungspfeil 622"/>
          <p:cNvSpPr/>
          <p:nvPr/>
        </p:nvSpPr>
        <p:spPr>
          <a:xfrm rot="5400000" flipV="1">
            <a:off x="618301" y="990570"/>
            <a:ext cx="1080000" cy="252000"/>
          </a:xfrm>
          <a:prstGeom prst="homePlat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r"/>
            <a:r>
              <a:rPr lang="de-DE" sz="750" dirty="0">
                <a:solidFill>
                  <a:schemeClr val="tx1"/>
                </a:solidFill>
              </a:rPr>
              <a:t>Personaleinsatz planen</a:t>
            </a:r>
            <a:endParaRPr lang="de-AT" sz="750" dirty="0">
              <a:solidFill>
                <a:schemeClr val="tx1"/>
              </a:solidFill>
            </a:endParaRPr>
          </a:p>
        </p:txBody>
      </p:sp>
      <p:sp>
        <p:nvSpPr>
          <p:cNvPr id="625" name="Richtungspfeil 624"/>
          <p:cNvSpPr/>
          <p:nvPr/>
        </p:nvSpPr>
        <p:spPr>
          <a:xfrm rot="5400000" flipV="1">
            <a:off x="332531" y="990570"/>
            <a:ext cx="1080000" cy="252000"/>
          </a:xfrm>
          <a:prstGeom prst="homePlat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r"/>
            <a:r>
              <a:rPr lang="de-DE" sz="750" dirty="0">
                <a:solidFill>
                  <a:schemeClr val="tx1"/>
                </a:solidFill>
              </a:rPr>
              <a:t>Finanzen planen</a:t>
            </a:r>
            <a:endParaRPr lang="de-AT" sz="750" dirty="0">
              <a:solidFill>
                <a:schemeClr val="tx1"/>
              </a:solidFill>
            </a:endParaRPr>
          </a:p>
        </p:txBody>
      </p:sp>
      <p:sp>
        <p:nvSpPr>
          <p:cNvPr id="121" name="Richtungspfeil 120"/>
          <p:cNvSpPr/>
          <p:nvPr/>
        </p:nvSpPr>
        <p:spPr>
          <a:xfrm rot="5400000" flipV="1">
            <a:off x="1326553" y="1006773"/>
            <a:ext cx="1097944" cy="252000"/>
          </a:xfrm>
          <a:prstGeom prst="homePlat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r"/>
            <a:r>
              <a:rPr lang="de-DE" sz="750" dirty="0">
                <a:solidFill>
                  <a:schemeClr val="tx1"/>
                </a:solidFill>
              </a:rPr>
              <a:t>Organisationsprojekte planen</a:t>
            </a:r>
            <a:endParaRPr lang="de-AT" sz="750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684000" y="3168000"/>
            <a:ext cx="8028000" cy="432000"/>
            <a:chOff x="674851" y="4327481"/>
            <a:chExt cx="8054033" cy="445714"/>
          </a:xfrm>
        </p:grpSpPr>
        <p:sp>
          <p:nvSpPr>
            <p:cNvPr id="93" name="Abgerundetes Rechteck 435">
              <a:extLst>
                <a:ext uri="{FF2B5EF4-FFF2-40B4-BE49-F238E27FC236}">
                  <a16:creationId xmlns:a16="http://schemas.microsoft.com/office/drawing/2014/main" id="{90043CAB-D9FD-454A-8E04-BDA1749BD5FD}"/>
                </a:ext>
              </a:extLst>
            </p:cNvPr>
            <p:cNvSpPr/>
            <p:nvPr/>
          </p:nvSpPr>
          <p:spPr>
            <a:xfrm>
              <a:off x="674851" y="4327481"/>
              <a:ext cx="8054033" cy="44571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5875">
              <a:solidFill>
                <a:srgbClr val="044F9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1000" b="1" cap="all" dirty="0" err="1">
                  <a:solidFill>
                    <a:srgbClr val="044F9E"/>
                  </a:solidFill>
                </a:rPr>
                <a:t>Material+DL</a:t>
              </a:r>
              <a:r>
                <a:rPr lang="de-DE" sz="1000" b="1" cap="all" dirty="0">
                  <a:solidFill>
                    <a:srgbClr val="044F9E"/>
                  </a:solidFill>
                </a:rPr>
                <a:t> beschaffen (MB) </a:t>
              </a:r>
            </a:p>
            <a:p>
              <a:r>
                <a:rPr lang="de-DE" sz="800" dirty="0" err="1">
                  <a:solidFill>
                    <a:srgbClr val="044F9E"/>
                  </a:solidFill>
                </a:rPr>
                <a:t>Material+Dienstleistung</a:t>
              </a:r>
              <a:r>
                <a:rPr lang="de-DE" sz="800" dirty="0">
                  <a:solidFill>
                    <a:srgbClr val="044F9E"/>
                  </a:solidFill>
                </a:rPr>
                <a:t> in richtiger Qualität zum </a:t>
              </a:r>
            </a:p>
            <a:p>
              <a:r>
                <a:rPr lang="de-DE" sz="800" dirty="0">
                  <a:solidFill>
                    <a:srgbClr val="044F9E"/>
                  </a:solidFill>
                </a:rPr>
                <a:t>richtigen Preis zum richtigen Zeitpunkt beschaffen</a:t>
              </a:r>
              <a:endParaRPr lang="de-AT" sz="800" dirty="0">
                <a:solidFill>
                  <a:srgbClr val="044F9E"/>
                </a:solidFill>
              </a:endParaRPr>
            </a:p>
          </p:txBody>
        </p:sp>
        <p:sp>
          <p:nvSpPr>
            <p:cNvPr id="94" name="Richtungspfeil 93"/>
            <p:cNvSpPr/>
            <p:nvPr/>
          </p:nvSpPr>
          <p:spPr>
            <a:xfrm>
              <a:off x="4178175" y="4364624"/>
              <a:ext cx="576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Bestell-</a:t>
              </a:r>
              <a:r>
                <a:rPr lang="de-DE" sz="750" dirty="0" err="1">
                  <a:solidFill>
                    <a:schemeClr val="tx1"/>
                  </a:solidFill>
                </a:rPr>
                <a:t>vorschlag</a:t>
              </a:r>
              <a:r>
                <a:rPr lang="de-DE" sz="750" dirty="0">
                  <a:solidFill>
                    <a:schemeClr val="tx1"/>
                  </a:solidFill>
                </a:rPr>
                <a:t> erstellen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95" name="Richtungspfeil 94"/>
            <p:cNvSpPr/>
            <p:nvPr/>
          </p:nvSpPr>
          <p:spPr>
            <a:xfrm>
              <a:off x="5478377" y="4369321"/>
              <a:ext cx="576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Bedarf anfragen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96" name="Richtungspfeil 95"/>
            <p:cNvSpPr/>
            <p:nvPr/>
          </p:nvSpPr>
          <p:spPr>
            <a:xfrm>
              <a:off x="6128479" y="4364624"/>
              <a:ext cx="576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Angebote vergleichen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97" name="Richtungspfeil 96"/>
            <p:cNvSpPr/>
            <p:nvPr/>
          </p:nvSpPr>
          <p:spPr>
            <a:xfrm>
              <a:off x="6778580" y="4364624"/>
              <a:ext cx="576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Bestellung  vergeben</a:t>
              </a:r>
            </a:p>
          </p:txBody>
        </p:sp>
        <p:sp>
          <p:nvSpPr>
            <p:cNvPr id="98" name="Richtungspfeil 97"/>
            <p:cNvSpPr/>
            <p:nvPr/>
          </p:nvSpPr>
          <p:spPr>
            <a:xfrm>
              <a:off x="7428681" y="4364624"/>
              <a:ext cx="576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Waren-</a:t>
              </a:r>
              <a:r>
                <a:rPr lang="de-DE" sz="750" dirty="0" err="1">
                  <a:solidFill>
                    <a:schemeClr val="tx1"/>
                  </a:solidFill>
                </a:rPr>
                <a:t>eingang</a:t>
              </a:r>
              <a:r>
                <a:rPr lang="de-DE" sz="750" dirty="0">
                  <a:solidFill>
                    <a:schemeClr val="tx1"/>
                  </a:solidFill>
                </a:rPr>
                <a:t> prüfen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100" name="Richtungspfeil 99"/>
            <p:cNvSpPr/>
            <p:nvPr/>
          </p:nvSpPr>
          <p:spPr>
            <a:xfrm>
              <a:off x="8073411" y="4364624"/>
              <a:ext cx="576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Ware zuordnen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168" name="Richtungspfeil 167"/>
            <p:cNvSpPr/>
            <p:nvPr/>
          </p:nvSpPr>
          <p:spPr>
            <a:xfrm>
              <a:off x="3528073" y="4364624"/>
              <a:ext cx="576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Bedarf</a:t>
              </a:r>
            </a:p>
            <a:p>
              <a:r>
                <a:rPr lang="de-DE" sz="750" dirty="0">
                  <a:solidFill>
                    <a:schemeClr val="tx1"/>
                  </a:solidFill>
                </a:rPr>
                <a:t>ermitteln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127" name="Richtungspfeil 94">
              <a:extLst>
                <a:ext uri="{FF2B5EF4-FFF2-40B4-BE49-F238E27FC236}">
                  <a16:creationId xmlns:a16="http://schemas.microsoft.com/office/drawing/2014/main" id="{B9CBED0F-06A5-41CF-8F88-8EE1067629C6}"/>
                </a:ext>
              </a:extLst>
            </p:cNvPr>
            <p:cNvSpPr/>
            <p:nvPr/>
          </p:nvSpPr>
          <p:spPr>
            <a:xfrm>
              <a:off x="4828276" y="4364624"/>
              <a:ext cx="576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Lieferanten auswählen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684000" y="4104000"/>
            <a:ext cx="8028000" cy="432000"/>
            <a:chOff x="674852" y="3290905"/>
            <a:chExt cx="8054033" cy="445714"/>
          </a:xfrm>
        </p:grpSpPr>
        <p:sp>
          <p:nvSpPr>
            <p:cNvPr id="155" name="Abgerundetes Rechteck 435">
              <a:extLst>
                <a:ext uri="{FF2B5EF4-FFF2-40B4-BE49-F238E27FC236}">
                  <a16:creationId xmlns:a16="http://schemas.microsoft.com/office/drawing/2014/main" id="{8AED69D1-5890-4BAF-9FF1-45E78FEA30CD}"/>
                </a:ext>
              </a:extLst>
            </p:cNvPr>
            <p:cNvSpPr/>
            <p:nvPr/>
          </p:nvSpPr>
          <p:spPr>
            <a:xfrm>
              <a:off x="674852" y="3290905"/>
              <a:ext cx="8054033" cy="44571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5875">
              <a:solidFill>
                <a:srgbClr val="044F9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1000" b="1" dirty="0">
                  <a:solidFill>
                    <a:srgbClr val="044F9E"/>
                  </a:solidFill>
                </a:rPr>
                <a:t>TEILE+ANLAGEN ENTWICKELN (TE) </a:t>
              </a:r>
            </a:p>
            <a:p>
              <a:r>
                <a:rPr lang="de-DE" sz="800" dirty="0">
                  <a:solidFill>
                    <a:srgbClr val="044F9E"/>
                  </a:solidFill>
                </a:rPr>
                <a:t>Anlagen u. -teile systematisch</a:t>
              </a:r>
            </a:p>
            <a:p>
              <a:r>
                <a:rPr lang="de-DE" sz="800" dirty="0">
                  <a:solidFill>
                    <a:srgbClr val="044F9E"/>
                  </a:solidFill>
                </a:rPr>
                <a:t> entwickeln</a:t>
              </a:r>
              <a:endParaRPr lang="de-AT" sz="800" dirty="0">
                <a:solidFill>
                  <a:srgbClr val="044F9E"/>
                </a:solidFill>
              </a:endParaRPr>
            </a:p>
          </p:txBody>
        </p:sp>
        <p:sp>
          <p:nvSpPr>
            <p:cNvPr id="157" name="Richtungspfeil 147">
              <a:extLst>
                <a:ext uri="{FF2B5EF4-FFF2-40B4-BE49-F238E27FC236}">
                  <a16:creationId xmlns:a16="http://schemas.microsoft.com/office/drawing/2014/main" id="{D5454E08-9D5A-4B7C-93AC-9C93E1B2764F}"/>
                </a:ext>
              </a:extLst>
            </p:cNvPr>
            <p:cNvSpPr/>
            <p:nvPr/>
          </p:nvSpPr>
          <p:spPr>
            <a:xfrm>
              <a:off x="7428682" y="3328048"/>
              <a:ext cx="576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Anlage </a:t>
              </a:r>
              <a:r>
                <a:rPr lang="de-DE" sz="750" dirty="0" err="1">
                  <a:solidFill>
                    <a:schemeClr val="tx1"/>
                  </a:solidFill>
                </a:rPr>
                <a:t>be</a:t>
              </a:r>
              <a:r>
                <a:rPr lang="de-DE" sz="750" dirty="0">
                  <a:solidFill>
                    <a:schemeClr val="tx1"/>
                  </a:solidFill>
                </a:rPr>
                <a:t>- schreiben</a:t>
              </a:r>
            </a:p>
            <a:p>
              <a:r>
                <a:rPr lang="de-DE" sz="750" dirty="0">
                  <a:solidFill>
                    <a:schemeClr val="tx1"/>
                  </a:solidFill>
                </a:rPr>
                <a:t>(</a:t>
              </a:r>
              <a:r>
                <a:rPr lang="de-DE" sz="750" dirty="0" err="1">
                  <a:solidFill>
                    <a:schemeClr val="tx1"/>
                  </a:solidFill>
                </a:rPr>
                <a:t>tech</a:t>
              </a:r>
              <a:r>
                <a:rPr lang="de-DE" sz="750" dirty="0">
                  <a:solidFill>
                    <a:schemeClr val="tx1"/>
                  </a:solidFill>
                </a:rPr>
                <a:t>. </a:t>
              </a:r>
              <a:r>
                <a:rPr lang="de-DE" sz="750" dirty="0" err="1">
                  <a:solidFill>
                    <a:schemeClr val="tx1"/>
                  </a:solidFill>
                </a:rPr>
                <a:t>Dok</a:t>
              </a:r>
              <a:r>
                <a:rPr lang="de-DE" sz="750" dirty="0">
                  <a:solidFill>
                    <a:schemeClr val="tx1"/>
                  </a:solidFill>
                </a:rPr>
                <a:t>)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158" name="Richtungspfeil 145">
              <a:extLst>
                <a:ext uri="{FF2B5EF4-FFF2-40B4-BE49-F238E27FC236}">
                  <a16:creationId xmlns:a16="http://schemas.microsoft.com/office/drawing/2014/main" id="{656F3192-CCAE-449A-9B4A-07327F13A58D}"/>
                </a:ext>
              </a:extLst>
            </p:cNvPr>
            <p:cNvSpPr/>
            <p:nvPr/>
          </p:nvSpPr>
          <p:spPr>
            <a:xfrm>
              <a:off x="6128480" y="3328048"/>
              <a:ext cx="576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Prototyp erstellen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159" name="Richtungspfeil 146">
              <a:extLst>
                <a:ext uri="{FF2B5EF4-FFF2-40B4-BE49-F238E27FC236}">
                  <a16:creationId xmlns:a16="http://schemas.microsoft.com/office/drawing/2014/main" id="{FC132CC4-0516-4B03-AFE9-40D60C66CFC5}"/>
                </a:ext>
              </a:extLst>
            </p:cNvPr>
            <p:cNvSpPr/>
            <p:nvPr/>
          </p:nvSpPr>
          <p:spPr>
            <a:xfrm>
              <a:off x="6778581" y="3328048"/>
              <a:ext cx="576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Prototyp </a:t>
              </a:r>
              <a:r>
                <a:rPr lang="de-DE" sz="750" dirty="0" err="1">
                  <a:solidFill>
                    <a:schemeClr val="tx1"/>
                  </a:solidFill>
                </a:rPr>
                <a:t>profesio-nalisieren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160" name="Richtungspfeil 151">
              <a:extLst>
                <a:ext uri="{FF2B5EF4-FFF2-40B4-BE49-F238E27FC236}">
                  <a16:creationId xmlns:a16="http://schemas.microsoft.com/office/drawing/2014/main" id="{7525E0AC-E18E-466E-BA2D-C6A36CEE54FB}"/>
                </a:ext>
              </a:extLst>
            </p:cNvPr>
            <p:cNvSpPr/>
            <p:nvPr/>
          </p:nvSpPr>
          <p:spPr>
            <a:xfrm>
              <a:off x="5478378" y="3328048"/>
              <a:ext cx="59014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Anforder-</a:t>
              </a:r>
              <a:r>
                <a:rPr lang="de-DE" sz="750" dirty="0" err="1">
                  <a:solidFill>
                    <a:schemeClr val="tx1"/>
                  </a:solidFill>
                </a:rPr>
                <a:t>ungen</a:t>
              </a:r>
              <a:r>
                <a:rPr lang="de-DE" sz="750" dirty="0">
                  <a:solidFill>
                    <a:schemeClr val="tx1"/>
                  </a:solidFill>
                </a:rPr>
                <a:t> umsetzen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105" name="Richtungspfeil 147">
              <a:extLst>
                <a:ext uri="{FF2B5EF4-FFF2-40B4-BE49-F238E27FC236}">
                  <a16:creationId xmlns:a16="http://schemas.microsoft.com/office/drawing/2014/main" id="{D5454E08-9D5A-4B7C-93AC-9C93E1B2764F}"/>
                </a:ext>
              </a:extLst>
            </p:cNvPr>
            <p:cNvSpPr/>
            <p:nvPr/>
          </p:nvSpPr>
          <p:spPr>
            <a:xfrm>
              <a:off x="8078784" y="3328048"/>
              <a:ext cx="622891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in Serie überleiten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132" name="Richtungspfeil 145">
              <a:extLst>
                <a:ext uri="{FF2B5EF4-FFF2-40B4-BE49-F238E27FC236}">
                  <a16:creationId xmlns:a16="http://schemas.microsoft.com/office/drawing/2014/main" id="{656F3192-CCAE-449A-9B4A-07327F13A58D}"/>
                </a:ext>
              </a:extLst>
            </p:cNvPr>
            <p:cNvSpPr/>
            <p:nvPr/>
          </p:nvSpPr>
          <p:spPr>
            <a:xfrm>
              <a:off x="4178176" y="3328048"/>
              <a:ext cx="576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Teile technisch festlegen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133" name="Richtungspfeil 146">
              <a:extLst>
                <a:ext uri="{FF2B5EF4-FFF2-40B4-BE49-F238E27FC236}">
                  <a16:creationId xmlns:a16="http://schemas.microsoft.com/office/drawing/2014/main" id="{FC132CC4-0516-4B03-AFE9-40D60C66CFC5}"/>
                </a:ext>
              </a:extLst>
            </p:cNvPr>
            <p:cNvSpPr/>
            <p:nvPr/>
          </p:nvSpPr>
          <p:spPr>
            <a:xfrm>
              <a:off x="4828277" y="3328048"/>
              <a:ext cx="576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Erstmuster entwickeln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134" name="Richtungspfeil 151">
              <a:extLst>
                <a:ext uri="{FF2B5EF4-FFF2-40B4-BE49-F238E27FC236}">
                  <a16:creationId xmlns:a16="http://schemas.microsoft.com/office/drawing/2014/main" id="{7525E0AC-E18E-466E-BA2D-C6A36CEE54FB}"/>
                </a:ext>
              </a:extLst>
            </p:cNvPr>
            <p:cNvSpPr/>
            <p:nvPr/>
          </p:nvSpPr>
          <p:spPr>
            <a:xfrm>
              <a:off x="3528074" y="3328048"/>
              <a:ext cx="59014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Anforder-</a:t>
              </a:r>
              <a:r>
                <a:rPr lang="de-DE" sz="750" dirty="0" err="1">
                  <a:solidFill>
                    <a:schemeClr val="tx1"/>
                  </a:solidFill>
                </a:rPr>
                <a:t>ungen</a:t>
              </a:r>
              <a:r>
                <a:rPr lang="de-DE" sz="750" dirty="0">
                  <a:solidFill>
                    <a:schemeClr val="tx1"/>
                  </a:solidFill>
                </a:rPr>
                <a:t> definieren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</p:grpSp>
      <p:sp>
        <p:nvSpPr>
          <p:cNvPr id="107" name="Abgerundetes Rechteck 106"/>
          <p:cNvSpPr/>
          <p:nvPr/>
        </p:nvSpPr>
        <p:spPr>
          <a:xfrm rot="16200000">
            <a:off x="-1187755" y="3478437"/>
            <a:ext cx="3338838" cy="27528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1400" b="1" dirty="0">
                <a:solidFill>
                  <a:srgbClr val="044F9E"/>
                </a:solidFill>
              </a:rPr>
              <a:t>Geschäftsprozesse</a:t>
            </a:r>
            <a:endParaRPr lang="de-AT" sz="1400" b="1" dirty="0">
              <a:solidFill>
                <a:srgbClr val="044F9E"/>
              </a:solidFill>
            </a:endParaRP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2472F1B2-622A-4B56-972D-88F0DBB620D3}"/>
              </a:ext>
            </a:extLst>
          </p:cNvPr>
          <p:cNvGrpSpPr/>
          <p:nvPr/>
        </p:nvGrpSpPr>
        <p:grpSpPr>
          <a:xfrm>
            <a:off x="684000" y="4572000"/>
            <a:ext cx="8028000" cy="432000"/>
            <a:chOff x="684000" y="4572000"/>
            <a:chExt cx="8028000" cy="432000"/>
          </a:xfrm>
        </p:grpSpPr>
        <p:sp>
          <p:nvSpPr>
            <p:cNvPr id="156" name="Abgerundetes Rechteck 435">
              <a:extLst>
                <a:ext uri="{FF2B5EF4-FFF2-40B4-BE49-F238E27FC236}">
                  <a16:creationId xmlns:a16="http://schemas.microsoft.com/office/drawing/2014/main" id="{90043CAB-D9FD-454A-8E04-BDA1749BD5FD}"/>
                </a:ext>
              </a:extLst>
            </p:cNvPr>
            <p:cNvSpPr/>
            <p:nvPr/>
          </p:nvSpPr>
          <p:spPr>
            <a:xfrm>
              <a:off x="684000" y="4572000"/>
              <a:ext cx="8028000" cy="432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5875">
              <a:solidFill>
                <a:srgbClr val="044F9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1000" b="1" dirty="0">
                  <a:solidFill>
                    <a:srgbClr val="044F9E"/>
                  </a:solidFill>
                </a:rPr>
                <a:t>HOLZ TROCKNEN (HT)</a:t>
              </a:r>
            </a:p>
            <a:p>
              <a:r>
                <a:rPr lang="de-DE" sz="800" dirty="0">
                  <a:solidFill>
                    <a:srgbClr val="044F9E"/>
                  </a:solidFill>
                </a:rPr>
                <a:t>Prozess „Holz trocknen“ weiter entwickeln </a:t>
              </a:r>
            </a:p>
            <a:p>
              <a:endParaRPr lang="de-AT" sz="800" dirty="0">
                <a:solidFill>
                  <a:srgbClr val="044F9E"/>
                </a:solidFill>
              </a:endParaRPr>
            </a:p>
          </p:txBody>
        </p:sp>
        <p:grpSp>
          <p:nvGrpSpPr>
            <p:cNvPr id="11" name="Gruppieren 10">
              <a:extLst>
                <a:ext uri="{FF2B5EF4-FFF2-40B4-BE49-F238E27FC236}">
                  <a16:creationId xmlns:a16="http://schemas.microsoft.com/office/drawing/2014/main" id="{3AAC0CC7-98F9-4365-A225-72B05784F66E}"/>
                </a:ext>
              </a:extLst>
            </p:cNvPr>
            <p:cNvGrpSpPr/>
            <p:nvPr/>
          </p:nvGrpSpPr>
          <p:grpSpPr>
            <a:xfrm>
              <a:off x="3528000" y="4608000"/>
              <a:ext cx="4462138" cy="348923"/>
              <a:chOff x="3528000" y="4608000"/>
              <a:chExt cx="4462138" cy="348923"/>
            </a:xfrm>
          </p:grpSpPr>
          <p:sp>
            <p:nvSpPr>
              <p:cNvPr id="110" name="Richtungspfeil 109"/>
              <p:cNvSpPr/>
              <p:nvPr/>
            </p:nvSpPr>
            <p:spPr>
              <a:xfrm>
                <a:off x="3528000" y="4608000"/>
                <a:ext cx="574138" cy="348923"/>
              </a:xfrm>
              <a:prstGeom prst="homePlat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000" tIns="18000" rIns="18000" bIns="18000" rtlCol="0" anchor="ctr"/>
              <a:lstStyle/>
              <a:p>
                <a:r>
                  <a:rPr lang="de-DE" sz="750" dirty="0">
                    <a:solidFill>
                      <a:schemeClr val="tx1"/>
                    </a:solidFill>
                  </a:rPr>
                  <a:t>Prozess-daten- </a:t>
                </a:r>
                <a:r>
                  <a:rPr lang="de-DE" sz="750" dirty="0" err="1">
                    <a:solidFill>
                      <a:schemeClr val="tx1"/>
                    </a:solidFill>
                  </a:rPr>
                  <a:t>analyse</a:t>
                </a:r>
                <a:endParaRPr lang="de-AT" sz="7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Richtungspfeil 110"/>
              <p:cNvSpPr/>
              <p:nvPr/>
            </p:nvSpPr>
            <p:spPr>
              <a:xfrm>
                <a:off x="4170408" y="4608000"/>
                <a:ext cx="574138" cy="348923"/>
              </a:xfrm>
              <a:prstGeom prst="homePlat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000" tIns="18000" rIns="18000" bIns="18000" rtlCol="0" anchor="ctr"/>
              <a:lstStyle/>
              <a:p>
                <a:r>
                  <a:rPr lang="de-DE" sz="750" dirty="0">
                    <a:solidFill>
                      <a:schemeClr val="tx1"/>
                    </a:solidFill>
                  </a:rPr>
                  <a:t>SOLL-Standard festlegen</a:t>
                </a:r>
                <a:endParaRPr lang="de-AT" sz="7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Richtungspfeil 111"/>
              <p:cNvSpPr/>
              <p:nvPr/>
            </p:nvSpPr>
            <p:spPr>
              <a:xfrm>
                <a:off x="4824000" y="4608000"/>
                <a:ext cx="574138" cy="348923"/>
              </a:xfrm>
              <a:prstGeom prst="homePlat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000" tIns="18000" rIns="18000" bIns="18000" rtlCol="0" anchor="ctr"/>
              <a:lstStyle/>
              <a:p>
                <a:r>
                  <a:rPr lang="de-DE" sz="750" dirty="0">
                    <a:solidFill>
                      <a:schemeClr val="tx1"/>
                    </a:solidFill>
                  </a:rPr>
                  <a:t>Potentiale ableiten</a:t>
                </a:r>
                <a:endParaRPr lang="de-AT" sz="7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Richtungspfeil 112"/>
              <p:cNvSpPr/>
              <p:nvPr/>
            </p:nvSpPr>
            <p:spPr>
              <a:xfrm>
                <a:off x="5472000" y="4608000"/>
                <a:ext cx="574138" cy="348923"/>
              </a:xfrm>
              <a:prstGeom prst="homePlat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000" tIns="18000" rIns="18000" bIns="18000" rtlCol="0" anchor="ctr"/>
              <a:lstStyle/>
              <a:p>
                <a:r>
                  <a:rPr lang="de-DE" sz="750" dirty="0">
                    <a:solidFill>
                      <a:schemeClr val="tx1"/>
                    </a:solidFill>
                  </a:rPr>
                  <a:t>Prozess begleiten</a:t>
                </a:r>
              </a:p>
            </p:txBody>
          </p:sp>
          <p:sp>
            <p:nvSpPr>
              <p:cNvPr id="114" name="Richtungspfeil 113"/>
              <p:cNvSpPr/>
              <p:nvPr/>
            </p:nvSpPr>
            <p:spPr>
              <a:xfrm>
                <a:off x="6768000" y="4608000"/>
                <a:ext cx="574138" cy="348923"/>
              </a:xfrm>
              <a:prstGeom prst="homePlat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000" tIns="18000" rIns="18000" bIns="18000" rtlCol="0" anchor="ctr"/>
              <a:lstStyle/>
              <a:p>
                <a:r>
                  <a:rPr lang="de-DE" sz="750" dirty="0">
                    <a:solidFill>
                      <a:schemeClr val="tx1"/>
                    </a:solidFill>
                  </a:rPr>
                  <a:t>Verkauf unter-stützen</a:t>
                </a:r>
                <a:endParaRPr lang="de-AT" sz="7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ichtungspfeil 114"/>
              <p:cNvSpPr/>
              <p:nvPr/>
            </p:nvSpPr>
            <p:spPr>
              <a:xfrm>
                <a:off x="6120000" y="4608000"/>
                <a:ext cx="574138" cy="348923"/>
              </a:xfrm>
              <a:prstGeom prst="homePlat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000" tIns="18000" rIns="18000" bIns="18000" rtlCol="0" anchor="ctr"/>
              <a:lstStyle/>
              <a:p>
                <a:r>
                  <a:rPr lang="de-DE" sz="750" dirty="0">
                    <a:solidFill>
                      <a:schemeClr val="tx1"/>
                    </a:solidFill>
                  </a:rPr>
                  <a:t>Vor- und Nachteile ableiten</a:t>
                </a:r>
                <a:endParaRPr lang="de-AT" sz="7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Richtungspfeil 115"/>
              <p:cNvSpPr/>
              <p:nvPr/>
            </p:nvSpPr>
            <p:spPr>
              <a:xfrm>
                <a:off x="7416000" y="4608000"/>
                <a:ext cx="574138" cy="348923"/>
              </a:xfrm>
              <a:prstGeom prst="homePlat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000" tIns="18000" rIns="18000" bIns="18000" rtlCol="0" anchor="ctr"/>
              <a:lstStyle/>
              <a:p>
                <a:r>
                  <a:rPr lang="de-DE" sz="750" dirty="0" err="1">
                    <a:solidFill>
                      <a:schemeClr val="tx1"/>
                    </a:solidFill>
                  </a:rPr>
                  <a:t>Soll-Ist-vergleichen</a:t>
                </a:r>
                <a:endParaRPr lang="de-DE" sz="750" dirty="0">
                  <a:solidFill>
                    <a:schemeClr val="tx1"/>
                  </a:solidFill>
                </a:endParaRPr>
              </a:p>
              <a:p>
                <a:r>
                  <a:rPr lang="de-DE" sz="750" dirty="0">
                    <a:solidFill>
                      <a:schemeClr val="tx1"/>
                    </a:solidFill>
                  </a:rPr>
                  <a:t>(PDCA)</a:t>
                </a:r>
                <a:endParaRPr lang="de-AT" sz="75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19" name="Abgerundetes Rechteck 118"/>
          <p:cNvSpPr/>
          <p:nvPr/>
        </p:nvSpPr>
        <p:spPr>
          <a:xfrm rot="16200000">
            <a:off x="-264940" y="5940000"/>
            <a:ext cx="1512000" cy="27285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1400" b="1" dirty="0">
                <a:solidFill>
                  <a:srgbClr val="044F9E"/>
                </a:solidFill>
              </a:rPr>
              <a:t>Unterstützungs-P.</a:t>
            </a:r>
            <a:endParaRPr lang="de-AT" sz="1400" dirty="0"/>
          </a:p>
        </p:txBody>
      </p:sp>
      <p:sp>
        <p:nvSpPr>
          <p:cNvPr id="122" name="Richtungspfeil 121"/>
          <p:cNvSpPr/>
          <p:nvPr/>
        </p:nvSpPr>
        <p:spPr>
          <a:xfrm rot="5400000" flipV="1">
            <a:off x="2363498" y="1013731"/>
            <a:ext cx="1097944" cy="254015"/>
          </a:xfrm>
          <a:prstGeom prst="homePlat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r"/>
            <a:r>
              <a:rPr lang="de-DE" sz="750" dirty="0">
                <a:solidFill>
                  <a:schemeClr val="tx1"/>
                </a:solidFill>
              </a:rPr>
              <a:t>Marketing planen</a:t>
            </a:r>
            <a:endParaRPr lang="de-AT" sz="750" dirty="0">
              <a:solidFill>
                <a:schemeClr val="tx1"/>
              </a:solidFill>
            </a:endParaRPr>
          </a:p>
        </p:txBody>
      </p: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658CB9BB-8789-4C41-918B-A371B2E23D0C}"/>
              </a:ext>
            </a:extLst>
          </p:cNvPr>
          <p:cNvGrpSpPr/>
          <p:nvPr/>
        </p:nvGrpSpPr>
        <p:grpSpPr>
          <a:xfrm>
            <a:off x="4023653" y="1441625"/>
            <a:ext cx="3343633" cy="367662"/>
            <a:chOff x="4023653" y="1441625"/>
            <a:chExt cx="3343633" cy="367662"/>
          </a:xfrm>
        </p:grpSpPr>
        <p:sp>
          <p:nvSpPr>
            <p:cNvPr id="140" name="Richtungspfeil 139"/>
            <p:cNvSpPr/>
            <p:nvPr/>
          </p:nvSpPr>
          <p:spPr>
            <a:xfrm rot="10800000" flipV="1">
              <a:off x="4023653" y="1446145"/>
              <a:ext cx="576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pPr algn="r"/>
              <a:r>
                <a:rPr lang="de-DE" sz="750" dirty="0">
                  <a:solidFill>
                    <a:schemeClr val="tx1"/>
                  </a:solidFill>
                </a:rPr>
                <a:t>Eventual-budget erstellen 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141" name="Richtungspfeil 140"/>
            <p:cNvSpPr/>
            <p:nvPr/>
          </p:nvSpPr>
          <p:spPr>
            <a:xfrm rot="10800000" flipV="1">
              <a:off x="4627194" y="1448851"/>
              <a:ext cx="576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pPr algn="r"/>
              <a:r>
                <a:rPr lang="de-DE" sz="750" dirty="0">
                  <a:solidFill>
                    <a:schemeClr val="tx1"/>
                  </a:solidFill>
                </a:rPr>
                <a:t>Plan-budget erstellen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142" name="Richtungspfeil 141"/>
            <p:cNvSpPr/>
            <p:nvPr/>
          </p:nvSpPr>
          <p:spPr>
            <a:xfrm rot="10800000" flipV="1">
              <a:off x="5876001" y="1449287"/>
              <a:ext cx="576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pPr algn="r"/>
              <a:r>
                <a:rPr lang="de-DE" sz="750" dirty="0">
                  <a:solidFill>
                    <a:schemeClr val="tx1"/>
                  </a:solidFill>
                </a:rPr>
                <a:t>Kenn-zahlen definieren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126" name="Richtungspfeil 125"/>
            <p:cNvSpPr/>
            <p:nvPr/>
          </p:nvSpPr>
          <p:spPr>
            <a:xfrm rot="10800000" flipV="1">
              <a:off x="6503286" y="1441625"/>
              <a:ext cx="864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pPr algn="r"/>
              <a:r>
                <a:rPr lang="de-DE" sz="750" dirty="0">
                  <a:solidFill>
                    <a:schemeClr val="tx1"/>
                  </a:solidFill>
                </a:rPr>
                <a:t>operative Ziele vereinbaren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164" name="Richtungspfeil 163"/>
            <p:cNvSpPr/>
            <p:nvPr/>
          </p:nvSpPr>
          <p:spPr>
            <a:xfrm rot="10800000" flipV="1">
              <a:off x="5242509" y="1441723"/>
              <a:ext cx="576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pPr algn="r"/>
              <a:r>
                <a:rPr lang="de-DE" sz="750" dirty="0">
                  <a:solidFill>
                    <a:schemeClr val="tx1"/>
                  </a:solidFill>
                </a:rPr>
                <a:t>Kosten planen 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</p:grpSp>
      <p:sp>
        <p:nvSpPr>
          <p:cNvPr id="263" name="Abgerundetes Rechteck 262"/>
          <p:cNvSpPr/>
          <p:nvPr/>
        </p:nvSpPr>
        <p:spPr>
          <a:xfrm>
            <a:off x="3872647" y="403503"/>
            <a:ext cx="4832063" cy="92390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r"/>
            <a:r>
              <a:rPr lang="de-AT" sz="800" b="1" dirty="0">
                <a:solidFill>
                  <a:srgbClr val="044F9E"/>
                </a:solidFill>
              </a:rPr>
              <a:t>Unternehmen </a:t>
            </a:r>
          </a:p>
          <a:p>
            <a:pPr algn="r"/>
            <a:r>
              <a:rPr lang="de-AT" sz="800" b="1" dirty="0">
                <a:solidFill>
                  <a:srgbClr val="044F9E"/>
                </a:solidFill>
              </a:rPr>
              <a:t>strategisch ausrichten</a:t>
            </a: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8B15EC6-3A0D-46F9-9306-644FD1BE5AA6}"/>
              </a:ext>
            </a:extLst>
          </p:cNvPr>
          <p:cNvGrpSpPr/>
          <p:nvPr/>
        </p:nvGrpSpPr>
        <p:grpSpPr>
          <a:xfrm>
            <a:off x="4035958" y="478197"/>
            <a:ext cx="3339494" cy="797401"/>
            <a:chOff x="4043247" y="547323"/>
            <a:chExt cx="3339494" cy="797401"/>
          </a:xfrm>
        </p:grpSpPr>
        <p:sp>
          <p:nvSpPr>
            <p:cNvPr id="610" name="Richtungspfeil 609"/>
            <p:cNvSpPr/>
            <p:nvPr/>
          </p:nvSpPr>
          <p:spPr>
            <a:xfrm flipH="1">
              <a:off x="6804053" y="956672"/>
              <a:ext cx="576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pPr algn="r"/>
              <a:r>
                <a:rPr lang="de-DE" sz="750" dirty="0">
                  <a:solidFill>
                    <a:schemeClr val="tx1"/>
                  </a:solidFill>
                </a:rPr>
                <a:t>Branchen analysieren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613" name="Richtungspfeil 612"/>
            <p:cNvSpPr/>
            <p:nvPr/>
          </p:nvSpPr>
          <p:spPr>
            <a:xfrm rot="10800000" flipV="1">
              <a:off x="5903770" y="557480"/>
              <a:ext cx="864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pPr algn="r"/>
              <a:r>
                <a:rPr lang="de-DE" sz="750" dirty="0">
                  <a:solidFill>
                    <a:schemeClr val="tx1"/>
                  </a:solidFill>
                </a:rPr>
                <a:t>Geschäftsfelder analysieren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614" name="Richtungspfeil 613"/>
            <p:cNvSpPr/>
            <p:nvPr/>
          </p:nvSpPr>
          <p:spPr>
            <a:xfrm rot="10800000" flipV="1">
              <a:off x="4055546" y="562486"/>
              <a:ext cx="864000" cy="377328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pPr algn="r"/>
              <a:r>
                <a:rPr lang="de-DE" sz="750" dirty="0">
                  <a:solidFill>
                    <a:schemeClr val="tx1"/>
                  </a:solidFill>
                </a:rPr>
                <a:t>Unternehmens-strategie  anpassen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139" name="Richtungspfeil 138"/>
            <p:cNvSpPr/>
            <p:nvPr/>
          </p:nvSpPr>
          <p:spPr>
            <a:xfrm rot="10800000" flipV="1">
              <a:off x="4967721" y="984724"/>
              <a:ext cx="864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pPr algn="r"/>
              <a:r>
                <a:rPr lang="de-DE" sz="750" dirty="0">
                  <a:solidFill>
                    <a:schemeClr val="tx1"/>
                  </a:solidFill>
                </a:rPr>
                <a:t>Wettbewerbs-</a:t>
              </a:r>
            </a:p>
            <a:p>
              <a:pPr algn="r"/>
              <a:r>
                <a:rPr lang="de-DE" sz="750" dirty="0" err="1">
                  <a:solidFill>
                    <a:schemeClr val="tx1"/>
                  </a:solidFill>
                </a:rPr>
                <a:t>vorteile</a:t>
              </a:r>
              <a:endParaRPr lang="de-DE" sz="750" dirty="0">
                <a:solidFill>
                  <a:schemeClr val="tx1"/>
                </a:solidFill>
              </a:endParaRPr>
            </a:p>
            <a:p>
              <a:pPr algn="r"/>
              <a:r>
                <a:rPr lang="de-DE" sz="750" dirty="0">
                  <a:solidFill>
                    <a:schemeClr val="tx1"/>
                  </a:solidFill>
                </a:rPr>
                <a:t>aufbauen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123" name="Richtungspfeil 122"/>
            <p:cNvSpPr/>
            <p:nvPr/>
          </p:nvSpPr>
          <p:spPr>
            <a:xfrm rot="10800000" flipV="1">
              <a:off x="4991931" y="556141"/>
              <a:ext cx="864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pPr algn="r"/>
              <a:r>
                <a:rPr lang="de-DE" sz="750" dirty="0">
                  <a:solidFill>
                    <a:schemeClr val="tx1"/>
                  </a:solidFill>
                </a:rPr>
                <a:t> Geschäftsfeld-strategien abstimmen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165" name="Richtungspfeil 164"/>
            <p:cNvSpPr/>
            <p:nvPr/>
          </p:nvSpPr>
          <p:spPr>
            <a:xfrm flipH="1">
              <a:off x="6806741" y="547323"/>
              <a:ext cx="576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pPr algn="r"/>
              <a:r>
                <a:rPr lang="de-DE" sz="750" dirty="0">
                  <a:solidFill>
                    <a:schemeClr val="tx1"/>
                  </a:solidFill>
                </a:rPr>
                <a:t>Trends analysieren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130" name="Richtungspfeil 129"/>
            <p:cNvSpPr/>
            <p:nvPr/>
          </p:nvSpPr>
          <p:spPr>
            <a:xfrm rot="10800000" flipV="1">
              <a:off x="4043247" y="984724"/>
              <a:ext cx="864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pPr algn="r"/>
              <a:r>
                <a:rPr lang="de-DE" sz="750" dirty="0">
                  <a:solidFill>
                    <a:schemeClr val="tx1"/>
                  </a:solidFill>
                </a:rPr>
                <a:t>strategische Ziele vereinbaren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131" name="Richtungspfeil 130"/>
            <p:cNvSpPr/>
            <p:nvPr/>
          </p:nvSpPr>
          <p:spPr>
            <a:xfrm rot="10800000" flipV="1">
              <a:off x="5898356" y="956673"/>
              <a:ext cx="864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pPr algn="r"/>
              <a:r>
                <a:rPr lang="de-DE" sz="750" dirty="0">
                  <a:solidFill>
                    <a:schemeClr val="tx1"/>
                  </a:solidFill>
                </a:rPr>
                <a:t>technologische Entwicklungen analysieren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89AB6BD3-18DF-4C43-8D24-F9AA73A6795B}"/>
              </a:ext>
            </a:extLst>
          </p:cNvPr>
          <p:cNvGrpSpPr/>
          <p:nvPr/>
        </p:nvGrpSpPr>
        <p:grpSpPr>
          <a:xfrm>
            <a:off x="684000" y="3636000"/>
            <a:ext cx="8027981" cy="432000"/>
            <a:chOff x="674851" y="4327481"/>
            <a:chExt cx="8054033" cy="445714"/>
          </a:xfrm>
        </p:grpSpPr>
        <p:sp>
          <p:nvSpPr>
            <p:cNvPr id="169" name="Abgerundetes Rechteck 435">
              <a:extLst>
                <a:ext uri="{FF2B5EF4-FFF2-40B4-BE49-F238E27FC236}">
                  <a16:creationId xmlns:a16="http://schemas.microsoft.com/office/drawing/2014/main" id="{29E1ADC0-8171-4AFE-9132-87012204139F}"/>
                </a:ext>
              </a:extLst>
            </p:cNvPr>
            <p:cNvSpPr/>
            <p:nvPr/>
          </p:nvSpPr>
          <p:spPr>
            <a:xfrm>
              <a:off x="674851" y="4327481"/>
              <a:ext cx="8054033" cy="44571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5875">
              <a:solidFill>
                <a:srgbClr val="044F9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1000" b="1" cap="all" dirty="0" err="1">
                  <a:solidFill>
                    <a:srgbClr val="044F9E"/>
                  </a:solidFill>
                </a:rPr>
                <a:t>Teile+Anlagen</a:t>
              </a:r>
              <a:r>
                <a:rPr lang="de-DE" sz="1000" b="1" cap="all" dirty="0">
                  <a:solidFill>
                    <a:srgbClr val="044F9E"/>
                  </a:solidFill>
                </a:rPr>
                <a:t> herstellen (TH) </a:t>
              </a:r>
            </a:p>
            <a:p>
              <a:r>
                <a:rPr lang="de-DE" sz="800" dirty="0">
                  <a:solidFill>
                    <a:srgbClr val="044F9E"/>
                  </a:solidFill>
                </a:rPr>
                <a:t>Teile und Anlagen zum richtigen Zeitpunkt herstellen</a:t>
              </a:r>
              <a:br>
                <a:rPr lang="de-DE" sz="800" dirty="0">
                  <a:solidFill>
                    <a:srgbClr val="044F9E"/>
                  </a:solidFill>
                </a:rPr>
              </a:br>
              <a:r>
                <a:rPr lang="de-DE" sz="800" dirty="0">
                  <a:solidFill>
                    <a:srgbClr val="044F9E"/>
                  </a:solidFill>
                </a:rPr>
                <a:t>und an der richtigen Ort versenden</a:t>
              </a:r>
              <a:endParaRPr lang="de-AT" sz="800" dirty="0">
                <a:solidFill>
                  <a:srgbClr val="044F9E"/>
                </a:solidFill>
              </a:endParaRPr>
            </a:p>
          </p:txBody>
        </p:sp>
        <p:sp>
          <p:nvSpPr>
            <p:cNvPr id="171" name="Richtungspfeil 93">
              <a:extLst>
                <a:ext uri="{FF2B5EF4-FFF2-40B4-BE49-F238E27FC236}">
                  <a16:creationId xmlns:a16="http://schemas.microsoft.com/office/drawing/2014/main" id="{F547ADD2-DE92-4FB2-8644-51893EDF8B01}"/>
                </a:ext>
              </a:extLst>
            </p:cNvPr>
            <p:cNvSpPr/>
            <p:nvPr/>
          </p:nvSpPr>
          <p:spPr>
            <a:xfrm>
              <a:off x="4178183" y="4364624"/>
              <a:ext cx="576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Ressourcen vorhalten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172" name="Richtungspfeil 94">
              <a:extLst>
                <a:ext uri="{FF2B5EF4-FFF2-40B4-BE49-F238E27FC236}">
                  <a16:creationId xmlns:a16="http://schemas.microsoft.com/office/drawing/2014/main" id="{FFDB75E1-C59D-4A69-B356-956C122E2C2C}"/>
                </a:ext>
              </a:extLst>
            </p:cNvPr>
            <p:cNvSpPr/>
            <p:nvPr/>
          </p:nvSpPr>
          <p:spPr>
            <a:xfrm>
              <a:off x="4828286" y="4364624"/>
              <a:ext cx="576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Werk-auftrag erstellen 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173" name="Richtungspfeil 95">
              <a:extLst>
                <a:ext uri="{FF2B5EF4-FFF2-40B4-BE49-F238E27FC236}">
                  <a16:creationId xmlns:a16="http://schemas.microsoft.com/office/drawing/2014/main" id="{2820E24D-45B2-4B85-819A-24AFBF36908A}"/>
                </a:ext>
              </a:extLst>
            </p:cNvPr>
            <p:cNvSpPr/>
            <p:nvPr/>
          </p:nvSpPr>
          <p:spPr>
            <a:xfrm>
              <a:off x="5478389" y="4364624"/>
              <a:ext cx="576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Werk-auftrag planen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174" name="Richtungspfeil 96">
              <a:extLst>
                <a:ext uri="{FF2B5EF4-FFF2-40B4-BE49-F238E27FC236}">
                  <a16:creationId xmlns:a16="http://schemas.microsoft.com/office/drawing/2014/main" id="{7DA0FDA5-B11B-4DB4-B3D0-8D3881BF1EC5}"/>
                </a:ext>
              </a:extLst>
            </p:cNvPr>
            <p:cNvSpPr/>
            <p:nvPr/>
          </p:nvSpPr>
          <p:spPr>
            <a:xfrm>
              <a:off x="6128492" y="4364624"/>
              <a:ext cx="576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Teile fertigen</a:t>
              </a:r>
            </a:p>
          </p:txBody>
        </p:sp>
        <p:sp>
          <p:nvSpPr>
            <p:cNvPr id="175" name="Richtungspfeil 97">
              <a:extLst>
                <a:ext uri="{FF2B5EF4-FFF2-40B4-BE49-F238E27FC236}">
                  <a16:creationId xmlns:a16="http://schemas.microsoft.com/office/drawing/2014/main" id="{0B0A16B4-FC35-44C8-A97D-5EB74382DCAF}"/>
                </a:ext>
              </a:extLst>
            </p:cNvPr>
            <p:cNvSpPr/>
            <p:nvPr/>
          </p:nvSpPr>
          <p:spPr>
            <a:xfrm>
              <a:off x="7428697" y="4364624"/>
              <a:ext cx="576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Teile/ Anlage verpacken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176" name="Richtungspfeil 98">
              <a:extLst>
                <a:ext uri="{FF2B5EF4-FFF2-40B4-BE49-F238E27FC236}">
                  <a16:creationId xmlns:a16="http://schemas.microsoft.com/office/drawing/2014/main" id="{7AE445AE-2137-40B6-A622-E6C9180D249F}"/>
                </a:ext>
              </a:extLst>
            </p:cNvPr>
            <p:cNvSpPr/>
            <p:nvPr/>
          </p:nvSpPr>
          <p:spPr>
            <a:xfrm>
              <a:off x="6778594" y="4364624"/>
              <a:ext cx="576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Teile zusammenbauen</a:t>
              </a:r>
            </a:p>
          </p:txBody>
        </p:sp>
        <p:sp>
          <p:nvSpPr>
            <p:cNvPr id="177" name="Richtungspfeil 99">
              <a:extLst>
                <a:ext uri="{FF2B5EF4-FFF2-40B4-BE49-F238E27FC236}">
                  <a16:creationId xmlns:a16="http://schemas.microsoft.com/office/drawing/2014/main" id="{53F3D31F-C43C-44F2-A694-236E5CBA6848}"/>
                </a:ext>
              </a:extLst>
            </p:cNvPr>
            <p:cNvSpPr/>
            <p:nvPr/>
          </p:nvSpPr>
          <p:spPr>
            <a:xfrm>
              <a:off x="8078800" y="4364624"/>
              <a:ext cx="576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Teile/ Anlage liefern</a:t>
              </a:r>
              <a:endParaRPr lang="de-AT" sz="750" dirty="0">
                <a:solidFill>
                  <a:schemeClr val="tx1"/>
                </a:solidFill>
              </a:endParaRPr>
            </a:p>
          </p:txBody>
        </p:sp>
        <p:sp>
          <p:nvSpPr>
            <p:cNvPr id="178" name="Richtungspfeil 167">
              <a:extLst>
                <a:ext uri="{FF2B5EF4-FFF2-40B4-BE49-F238E27FC236}">
                  <a16:creationId xmlns:a16="http://schemas.microsoft.com/office/drawing/2014/main" id="{EAC7419A-4057-4561-B492-60704A16A050}"/>
                </a:ext>
              </a:extLst>
            </p:cNvPr>
            <p:cNvSpPr/>
            <p:nvPr/>
          </p:nvSpPr>
          <p:spPr>
            <a:xfrm>
              <a:off x="3528080" y="4364624"/>
              <a:ext cx="576000" cy="360000"/>
            </a:xfrm>
            <a:prstGeom prst="homePlat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r>
                <a:rPr lang="de-DE" sz="750" dirty="0">
                  <a:solidFill>
                    <a:schemeClr val="tx1"/>
                  </a:solidFill>
                </a:rPr>
                <a:t>Maschinen instand halten</a:t>
              </a:r>
            </a:p>
          </p:txBody>
        </p:sp>
      </p:grpSp>
      <p:sp>
        <p:nvSpPr>
          <p:cNvPr id="117" name="Abgerundetes Rechteck 369">
            <a:extLst>
              <a:ext uri="{FF2B5EF4-FFF2-40B4-BE49-F238E27FC236}">
                <a16:creationId xmlns:a16="http://schemas.microsoft.com/office/drawing/2014/main" id="{7CE7A66D-42E4-4039-8BBB-E026EEFD5309}"/>
              </a:ext>
            </a:extLst>
          </p:cNvPr>
          <p:cNvSpPr/>
          <p:nvPr/>
        </p:nvSpPr>
        <p:spPr>
          <a:xfrm>
            <a:off x="730732" y="5320426"/>
            <a:ext cx="2047415" cy="1512000"/>
          </a:xfrm>
          <a:prstGeom prst="roundRect">
            <a:avLst>
              <a:gd name="adj" fmla="val 6595"/>
            </a:avLst>
          </a:prstGeom>
          <a:solidFill>
            <a:schemeClr val="bg1">
              <a:lumMod val="85000"/>
            </a:schemeClr>
          </a:solidFill>
          <a:ln w="15875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 anchorCtr="1"/>
          <a:lstStyle/>
          <a:p>
            <a:pPr algn="ctr"/>
            <a:endParaRPr lang="de-DE" sz="800" b="1" dirty="0">
              <a:solidFill>
                <a:srgbClr val="044F9E"/>
              </a:solidFill>
            </a:endParaRPr>
          </a:p>
          <a:p>
            <a:pPr algn="ctr"/>
            <a:endParaRPr lang="de-DE" sz="800" b="1" dirty="0">
              <a:solidFill>
                <a:srgbClr val="044F9E"/>
              </a:solidFill>
            </a:endParaRPr>
          </a:p>
          <a:p>
            <a:pPr algn="ctr"/>
            <a:endParaRPr lang="de-DE" sz="800" b="1" dirty="0">
              <a:solidFill>
                <a:srgbClr val="044F9E"/>
              </a:solidFill>
            </a:endParaRPr>
          </a:p>
          <a:p>
            <a:pPr algn="ctr"/>
            <a:endParaRPr lang="de-DE" sz="800" b="1" dirty="0">
              <a:solidFill>
                <a:srgbClr val="044F9E"/>
              </a:solidFill>
            </a:endParaRPr>
          </a:p>
          <a:p>
            <a:pPr algn="ctr"/>
            <a:endParaRPr lang="de-DE" sz="800" b="1" dirty="0">
              <a:solidFill>
                <a:srgbClr val="044F9E"/>
              </a:solidFill>
            </a:endParaRPr>
          </a:p>
          <a:p>
            <a:pPr algn="ctr"/>
            <a:endParaRPr lang="de-DE" sz="800" b="1" dirty="0">
              <a:solidFill>
                <a:srgbClr val="044F9E"/>
              </a:solidFill>
            </a:endParaRPr>
          </a:p>
          <a:p>
            <a:pPr algn="ctr"/>
            <a:endParaRPr lang="de-DE" sz="800" b="1" dirty="0">
              <a:solidFill>
                <a:srgbClr val="044F9E"/>
              </a:solidFill>
            </a:endParaRPr>
          </a:p>
          <a:p>
            <a:pPr algn="ctr"/>
            <a:endParaRPr lang="de-DE" sz="800" b="1" dirty="0">
              <a:solidFill>
                <a:srgbClr val="044F9E"/>
              </a:solidFill>
            </a:endParaRPr>
          </a:p>
          <a:p>
            <a:pPr algn="ctr"/>
            <a:endParaRPr lang="de-DE" sz="800" b="1" dirty="0">
              <a:solidFill>
                <a:srgbClr val="044F9E"/>
              </a:solidFill>
            </a:endParaRPr>
          </a:p>
          <a:p>
            <a:pPr algn="ctr"/>
            <a:endParaRPr lang="de-DE" sz="800" b="1" dirty="0">
              <a:solidFill>
                <a:srgbClr val="044F9E"/>
              </a:solidFill>
            </a:endParaRPr>
          </a:p>
          <a:p>
            <a:pPr algn="ctr"/>
            <a:r>
              <a:rPr lang="de-DE" sz="800" b="1" dirty="0">
                <a:solidFill>
                  <a:srgbClr val="044F9E"/>
                </a:solidFill>
              </a:rPr>
              <a:t>Unternehmen und Abteilungen steuern</a:t>
            </a:r>
            <a:endParaRPr lang="de-AT" sz="800" b="1" dirty="0">
              <a:solidFill>
                <a:srgbClr val="044F9E"/>
              </a:solidFill>
            </a:endParaRPr>
          </a:p>
        </p:txBody>
      </p:sp>
      <p:sp>
        <p:nvSpPr>
          <p:cNvPr id="120" name="Eingekerbter Pfeil nach rechts 137">
            <a:extLst>
              <a:ext uri="{FF2B5EF4-FFF2-40B4-BE49-F238E27FC236}">
                <a16:creationId xmlns:a16="http://schemas.microsoft.com/office/drawing/2014/main" id="{EE90D390-A89E-498E-B3C6-B9B799162ADC}"/>
              </a:ext>
            </a:extLst>
          </p:cNvPr>
          <p:cNvSpPr/>
          <p:nvPr/>
        </p:nvSpPr>
        <p:spPr>
          <a:xfrm rot="16200000">
            <a:off x="3282090" y="5808362"/>
            <a:ext cx="1520687" cy="528555"/>
          </a:xfrm>
          <a:prstGeom prst="notchedRightArrow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900" b="1" dirty="0">
                <a:solidFill>
                  <a:srgbClr val="044F9E"/>
                </a:solidFill>
              </a:rPr>
              <a:t>Material lagern &amp; verwalten</a:t>
            </a:r>
            <a:endParaRPr lang="de-AT" sz="900" b="1" dirty="0">
              <a:solidFill>
                <a:srgbClr val="044F9E"/>
              </a:solidFill>
            </a:endParaRPr>
          </a:p>
        </p:txBody>
      </p:sp>
      <p:sp>
        <p:nvSpPr>
          <p:cNvPr id="128" name="Eingekerbter Pfeil nach rechts 137">
            <a:extLst>
              <a:ext uri="{FF2B5EF4-FFF2-40B4-BE49-F238E27FC236}">
                <a16:creationId xmlns:a16="http://schemas.microsoft.com/office/drawing/2014/main" id="{5EFF5E23-2AD1-402E-A63C-779A486D4DE8}"/>
              </a:ext>
            </a:extLst>
          </p:cNvPr>
          <p:cNvSpPr/>
          <p:nvPr/>
        </p:nvSpPr>
        <p:spPr>
          <a:xfrm rot="16200000">
            <a:off x="3867872" y="5808362"/>
            <a:ext cx="1520687" cy="528555"/>
          </a:xfrm>
          <a:prstGeom prst="notchedRightArrow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900" b="1" dirty="0">
                <a:solidFill>
                  <a:srgbClr val="044F9E"/>
                </a:solidFill>
              </a:rPr>
              <a:t>Qualität prüfen &amp; sichern</a:t>
            </a:r>
            <a:endParaRPr lang="de-AT" sz="900" b="1" dirty="0">
              <a:solidFill>
                <a:srgbClr val="044F9E"/>
              </a:solidFill>
            </a:endParaRPr>
          </a:p>
        </p:txBody>
      </p:sp>
      <p:sp>
        <p:nvSpPr>
          <p:cNvPr id="129" name="Eingekerbter Pfeil nach rechts 137">
            <a:extLst>
              <a:ext uri="{FF2B5EF4-FFF2-40B4-BE49-F238E27FC236}">
                <a16:creationId xmlns:a16="http://schemas.microsoft.com/office/drawing/2014/main" id="{D61320B7-0B9F-49B7-844C-16AFA3AB278B}"/>
              </a:ext>
            </a:extLst>
          </p:cNvPr>
          <p:cNvSpPr/>
          <p:nvPr/>
        </p:nvSpPr>
        <p:spPr>
          <a:xfrm rot="16200000">
            <a:off x="4439691" y="5804949"/>
            <a:ext cx="1520687" cy="528555"/>
          </a:xfrm>
          <a:prstGeom prst="notchedRightArrow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900" b="1" dirty="0">
                <a:solidFill>
                  <a:srgbClr val="044F9E"/>
                </a:solidFill>
              </a:rPr>
              <a:t>Digitale Infrastruktur sichern</a:t>
            </a:r>
            <a:endParaRPr lang="de-AT" sz="900" b="1" dirty="0">
              <a:solidFill>
                <a:srgbClr val="044F9E"/>
              </a:solidFill>
            </a:endParaRPr>
          </a:p>
        </p:txBody>
      </p:sp>
      <p:sp>
        <p:nvSpPr>
          <p:cNvPr id="144" name="Eingekerbter Pfeil nach rechts 137">
            <a:extLst>
              <a:ext uri="{FF2B5EF4-FFF2-40B4-BE49-F238E27FC236}">
                <a16:creationId xmlns:a16="http://schemas.microsoft.com/office/drawing/2014/main" id="{04CECA45-4D02-4427-98D6-742134559044}"/>
              </a:ext>
            </a:extLst>
          </p:cNvPr>
          <p:cNvSpPr/>
          <p:nvPr/>
        </p:nvSpPr>
        <p:spPr>
          <a:xfrm rot="16200000">
            <a:off x="5027261" y="5807806"/>
            <a:ext cx="1520687" cy="528555"/>
          </a:xfrm>
          <a:prstGeom prst="notchedRightArrow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900" b="1" dirty="0">
                <a:solidFill>
                  <a:srgbClr val="044F9E"/>
                </a:solidFill>
              </a:rPr>
              <a:t>Geldströme erfassen</a:t>
            </a:r>
            <a:endParaRPr lang="de-AT" sz="900" b="1" dirty="0">
              <a:solidFill>
                <a:srgbClr val="044F9E"/>
              </a:solidFill>
            </a:endParaRPr>
          </a:p>
        </p:txBody>
      </p:sp>
      <p:sp>
        <p:nvSpPr>
          <p:cNvPr id="145" name="Eingekerbter Pfeil nach rechts 137">
            <a:extLst>
              <a:ext uri="{FF2B5EF4-FFF2-40B4-BE49-F238E27FC236}">
                <a16:creationId xmlns:a16="http://schemas.microsoft.com/office/drawing/2014/main" id="{011EE8A3-1D57-4F7B-BB8D-2A981A8A8D98}"/>
              </a:ext>
            </a:extLst>
          </p:cNvPr>
          <p:cNvSpPr/>
          <p:nvPr/>
        </p:nvSpPr>
        <p:spPr>
          <a:xfrm rot="16200000">
            <a:off x="5607345" y="5807804"/>
            <a:ext cx="1520687" cy="528555"/>
          </a:xfrm>
          <a:prstGeom prst="notchedRightArrow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900" b="1" dirty="0">
                <a:solidFill>
                  <a:srgbClr val="044F9E"/>
                </a:solidFill>
              </a:rPr>
              <a:t>Buchungen durchführen</a:t>
            </a:r>
            <a:endParaRPr lang="de-AT" sz="900" b="1" dirty="0">
              <a:solidFill>
                <a:srgbClr val="044F9E"/>
              </a:solidFill>
            </a:endParaRPr>
          </a:p>
        </p:txBody>
      </p:sp>
      <p:sp>
        <p:nvSpPr>
          <p:cNvPr id="150" name="Eingekerbter Pfeil nach rechts 137">
            <a:extLst>
              <a:ext uri="{FF2B5EF4-FFF2-40B4-BE49-F238E27FC236}">
                <a16:creationId xmlns:a16="http://schemas.microsoft.com/office/drawing/2014/main" id="{7289AB58-E9A7-4DFC-B605-237396500A84}"/>
              </a:ext>
            </a:extLst>
          </p:cNvPr>
          <p:cNvSpPr/>
          <p:nvPr/>
        </p:nvSpPr>
        <p:spPr>
          <a:xfrm rot="16200000">
            <a:off x="6205156" y="5804381"/>
            <a:ext cx="1520687" cy="528555"/>
          </a:xfrm>
          <a:prstGeom prst="notchedRightArrow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900" b="1" dirty="0">
                <a:solidFill>
                  <a:srgbClr val="044F9E"/>
                </a:solidFill>
              </a:rPr>
              <a:t>Löhne und Gehälter abrechnen</a:t>
            </a:r>
            <a:endParaRPr lang="de-AT" sz="900" b="1" dirty="0">
              <a:solidFill>
                <a:srgbClr val="044F9E"/>
              </a:solidFill>
            </a:endParaRPr>
          </a:p>
        </p:txBody>
      </p:sp>
      <p:sp>
        <p:nvSpPr>
          <p:cNvPr id="151" name="Eingekerbter Pfeil nach rechts 137">
            <a:extLst>
              <a:ext uri="{FF2B5EF4-FFF2-40B4-BE49-F238E27FC236}">
                <a16:creationId xmlns:a16="http://schemas.microsoft.com/office/drawing/2014/main" id="{FFBB16DF-6A84-4978-BC07-B4E7B01540D8}"/>
              </a:ext>
            </a:extLst>
          </p:cNvPr>
          <p:cNvSpPr/>
          <p:nvPr/>
        </p:nvSpPr>
        <p:spPr>
          <a:xfrm rot="16200000">
            <a:off x="6782025" y="5804380"/>
            <a:ext cx="1520687" cy="528555"/>
          </a:xfrm>
          <a:prstGeom prst="notchedRightArrow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900" b="1" dirty="0">
                <a:solidFill>
                  <a:srgbClr val="044F9E"/>
                </a:solidFill>
              </a:rPr>
              <a:t>Telefonate vermitteln</a:t>
            </a:r>
            <a:endParaRPr lang="de-AT" sz="900" b="1" dirty="0">
              <a:solidFill>
                <a:srgbClr val="044F9E"/>
              </a:solidFill>
            </a:endParaRPr>
          </a:p>
        </p:txBody>
      </p:sp>
      <p:sp>
        <p:nvSpPr>
          <p:cNvPr id="153" name="Eingekerbter Pfeil nach rechts 137">
            <a:extLst>
              <a:ext uri="{FF2B5EF4-FFF2-40B4-BE49-F238E27FC236}">
                <a16:creationId xmlns:a16="http://schemas.microsoft.com/office/drawing/2014/main" id="{8CB514D9-C97A-40A8-8D79-3C85E220EA04}"/>
              </a:ext>
            </a:extLst>
          </p:cNvPr>
          <p:cNvSpPr/>
          <p:nvPr/>
        </p:nvSpPr>
        <p:spPr>
          <a:xfrm rot="16200000">
            <a:off x="7359197" y="5804380"/>
            <a:ext cx="1520687" cy="528555"/>
          </a:xfrm>
          <a:prstGeom prst="notchedRightArrow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900" b="1" dirty="0">
                <a:solidFill>
                  <a:srgbClr val="044F9E"/>
                </a:solidFill>
              </a:rPr>
              <a:t>Infrastruktur zur Verfügung stellen</a:t>
            </a:r>
            <a:endParaRPr lang="de-AT" sz="900" b="1" dirty="0">
              <a:solidFill>
                <a:srgbClr val="044F9E"/>
              </a:solidFill>
            </a:endParaRPr>
          </a:p>
        </p:txBody>
      </p:sp>
      <p:sp>
        <p:nvSpPr>
          <p:cNvPr id="162" name="Eingekerbter Pfeil nach rechts 137">
            <a:extLst>
              <a:ext uri="{FF2B5EF4-FFF2-40B4-BE49-F238E27FC236}">
                <a16:creationId xmlns:a16="http://schemas.microsoft.com/office/drawing/2014/main" id="{DE0A6A41-6C9D-4EB5-A271-A8506AC097FD}"/>
              </a:ext>
            </a:extLst>
          </p:cNvPr>
          <p:cNvSpPr/>
          <p:nvPr/>
        </p:nvSpPr>
        <p:spPr>
          <a:xfrm rot="16200000">
            <a:off x="2681474" y="5804481"/>
            <a:ext cx="1520687" cy="528555"/>
          </a:xfrm>
          <a:prstGeom prst="notchedRightArrow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44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de-DE" sz="900" b="1" dirty="0">
                <a:solidFill>
                  <a:srgbClr val="044F9E"/>
                </a:solidFill>
              </a:rPr>
              <a:t>Personal suchen &amp; einstellen</a:t>
            </a:r>
            <a:endParaRPr lang="de-AT" sz="900" b="1" dirty="0">
              <a:solidFill>
                <a:srgbClr val="044F9E"/>
              </a:solidFill>
            </a:endParaRPr>
          </a:p>
        </p:txBody>
      </p:sp>
      <p:sp>
        <p:nvSpPr>
          <p:cNvPr id="179" name="Richtungspfeil 628">
            <a:extLst>
              <a:ext uri="{FF2B5EF4-FFF2-40B4-BE49-F238E27FC236}">
                <a16:creationId xmlns:a16="http://schemas.microsoft.com/office/drawing/2014/main" id="{A2A38CDC-32C2-4B87-A91C-4C9BA469B2DB}"/>
              </a:ext>
            </a:extLst>
          </p:cNvPr>
          <p:cNvSpPr/>
          <p:nvPr/>
        </p:nvSpPr>
        <p:spPr>
          <a:xfrm rot="16200000">
            <a:off x="427542" y="5844566"/>
            <a:ext cx="975105" cy="268894"/>
          </a:xfrm>
          <a:prstGeom prst="homePlat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r>
              <a:rPr lang="de-DE" sz="750" dirty="0" err="1">
                <a:solidFill>
                  <a:schemeClr val="tx1"/>
                </a:solidFill>
              </a:rPr>
              <a:t>SOLL-IST-Vergleich</a:t>
            </a:r>
            <a:r>
              <a:rPr lang="de-DE" sz="750" dirty="0">
                <a:solidFill>
                  <a:schemeClr val="tx1"/>
                </a:solidFill>
              </a:rPr>
              <a:t> / Reporting erstellen</a:t>
            </a:r>
            <a:endParaRPr lang="de-AT" sz="750" dirty="0">
              <a:solidFill>
                <a:schemeClr val="tx1"/>
              </a:solidFill>
            </a:endParaRPr>
          </a:p>
        </p:txBody>
      </p:sp>
      <p:sp>
        <p:nvSpPr>
          <p:cNvPr id="180" name="Richtungspfeil 630">
            <a:extLst>
              <a:ext uri="{FF2B5EF4-FFF2-40B4-BE49-F238E27FC236}">
                <a16:creationId xmlns:a16="http://schemas.microsoft.com/office/drawing/2014/main" id="{EAC75E89-7E29-465B-82D0-4E3DE4AFA70F}"/>
              </a:ext>
            </a:extLst>
          </p:cNvPr>
          <p:cNvSpPr/>
          <p:nvPr/>
        </p:nvSpPr>
        <p:spPr>
          <a:xfrm rot="16200000">
            <a:off x="1414554" y="5835390"/>
            <a:ext cx="991306" cy="271044"/>
          </a:xfrm>
          <a:prstGeom prst="homePlat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r>
              <a:rPr lang="de-DE" sz="750" dirty="0">
                <a:solidFill>
                  <a:schemeClr val="tx1"/>
                </a:solidFill>
              </a:rPr>
              <a:t>Organisationsprojekte abwickeln</a:t>
            </a:r>
            <a:endParaRPr lang="de-AT" sz="750" dirty="0">
              <a:solidFill>
                <a:schemeClr val="tx1"/>
              </a:solidFill>
            </a:endParaRPr>
          </a:p>
        </p:txBody>
      </p:sp>
      <p:sp>
        <p:nvSpPr>
          <p:cNvPr id="181" name="Richtungspfeil 142">
            <a:extLst>
              <a:ext uri="{FF2B5EF4-FFF2-40B4-BE49-F238E27FC236}">
                <a16:creationId xmlns:a16="http://schemas.microsoft.com/office/drawing/2014/main" id="{C8E5B82C-10F0-45E0-9A16-E6DA66E6D9D0}"/>
              </a:ext>
            </a:extLst>
          </p:cNvPr>
          <p:cNvSpPr/>
          <p:nvPr/>
        </p:nvSpPr>
        <p:spPr>
          <a:xfrm rot="16200000">
            <a:off x="1781306" y="5851130"/>
            <a:ext cx="975105" cy="268894"/>
          </a:xfrm>
          <a:prstGeom prst="homePlat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r>
              <a:rPr lang="de-DE" sz="750" dirty="0">
                <a:solidFill>
                  <a:schemeClr val="tx1"/>
                </a:solidFill>
              </a:rPr>
              <a:t>Abweichungen analysieren</a:t>
            </a:r>
            <a:endParaRPr lang="de-AT" sz="750" dirty="0">
              <a:solidFill>
                <a:schemeClr val="tx1"/>
              </a:solidFill>
            </a:endParaRPr>
          </a:p>
        </p:txBody>
      </p:sp>
      <p:sp>
        <p:nvSpPr>
          <p:cNvPr id="182" name="Richtungspfeil 623">
            <a:extLst>
              <a:ext uri="{FF2B5EF4-FFF2-40B4-BE49-F238E27FC236}">
                <a16:creationId xmlns:a16="http://schemas.microsoft.com/office/drawing/2014/main" id="{5D121AB6-D019-45A2-8ACF-6F4357B7A50C}"/>
              </a:ext>
            </a:extLst>
          </p:cNvPr>
          <p:cNvSpPr/>
          <p:nvPr/>
        </p:nvSpPr>
        <p:spPr>
          <a:xfrm rot="5400000" flipH="1" flipV="1">
            <a:off x="744392" y="5849653"/>
            <a:ext cx="975105" cy="268894"/>
          </a:xfrm>
          <a:prstGeom prst="homePlat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r>
              <a:rPr lang="de-DE" sz="750" dirty="0">
                <a:solidFill>
                  <a:schemeClr val="tx1"/>
                </a:solidFill>
              </a:rPr>
              <a:t>Personal weiterentwickeln</a:t>
            </a:r>
            <a:endParaRPr lang="de-AT" sz="750" dirty="0">
              <a:solidFill>
                <a:schemeClr val="tx1"/>
              </a:solidFill>
            </a:endParaRPr>
          </a:p>
        </p:txBody>
      </p:sp>
      <p:sp>
        <p:nvSpPr>
          <p:cNvPr id="183" name="Richtungspfeil 165">
            <a:extLst>
              <a:ext uri="{FF2B5EF4-FFF2-40B4-BE49-F238E27FC236}">
                <a16:creationId xmlns:a16="http://schemas.microsoft.com/office/drawing/2014/main" id="{586D5DEF-A05C-4A42-9B5F-2BCC91080EB1}"/>
              </a:ext>
            </a:extLst>
          </p:cNvPr>
          <p:cNvSpPr/>
          <p:nvPr/>
        </p:nvSpPr>
        <p:spPr>
          <a:xfrm rot="16200000">
            <a:off x="2081045" y="5840477"/>
            <a:ext cx="991306" cy="271044"/>
          </a:xfrm>
          <a:prstGeom prst="homePlat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r>
              <a:rPr lang="de-DE" sz="750" dirty="0">
                <a:solidFill>
                  <a:schemeClr val="tx1"/>
                </a:solidFill>
              </a:rPr>
              <a:t>Maßnahmen festlegen und abarbeiten</a:t>
            </a:r>
            <a:endParaRPr lang="de-AT" sz="750" dirty="0">
              <a:solidFill>
                <a:schemeClr val="tx1"/>
              </a:solidFill>
            </a:endParaRPr>
          </a:p>
        </p:txBody>
      </p:sp>
      <p:sp>
        <p:nvSpPr>
          <p:cNvPr id="184" name="Richtungspfeil 169">
            <a:extLst>
              <a:ext uri="{FF2B5EF4-FFF2-40B4-BE49-F238E27FC236}">
                <a16:creationId xmlns:a16="http://schemas.microsoft.com/office/drawing/2014/main" id="{10C2DFF0-25FD-4919-80FC-A4917C0A5B28}"/>
              </a:ext>
            </a:extLst>
          </p:cNvPr>
          <p:cNvSpPr/>
          <p:nvPr/>
        </p:nvSpPr>
        <p:spPr>
          <a:xfrm rot="16200000">
            <a:off x="1096881" y="5843490"/>
            <a:ext cx="991306" cy="271044"/>
          </a:xfrm>
          <a:prstGeom prst="homePlat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r>
              <a:rPr lang="de-DE" sz="750" dirty="0">
                <a:solidFill>
                  <a:schemeClr val="tx1"/>
                </a:solidFill>
              </a:rPr>
              <a:t>Entwicklungsprojekte abwickeln</a:t>
            </a:r>
            <a:endParaRPr lang="de-AT" sz="750" dirty="0">
              <a:solidFill>
                <a:schemeClr val="tx1"/>
              </a:solidFill>
            </a:endParaRPr>
          </a:p>
        </p:txBody>
      </p:sp>
      <p:sp>
        <p:nvSpPr>
          <p:cNvPr id="125" name="Textfeld 124">
            <a:extLst>
              <a:ext uri="{FF2B5EF4-FFF2-40B4-BE49-F238E27FC236}">
                <a16:creationId xmlns:a16="http://schemas.microsoft.com/office/drawing/2014/main" id="{77863AB2-9CA9-49AF-94FC-EB1FB1E860E6}"/>
              </a:ext>
            </a:extLst>
          </p:cNvPr>
          <p:cNvSpPr txBox="1"/>
          <p:nvPr/>
        </p:nvSpPr>
        <p:spPr>
          <a:xfrm>
            <a:off x="9814" y="-1096"/>
            <a:ext cx="3496658" cy="421072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pPr algn="just"/>
            <a:r>
              <a:rPr lang="de-DE" b="1" dirty="0">
                <a:solidFill>
                  <a:srgbClr val="044F9E"/>
                </a:solidFill>
              </a:rPr>
              <a:t>Die Prozesslandkarte bei &lt;Firma&gt;</a:t>
            </a:r>
          </a:p>
          <a:p>
            <a:pPr algn="just"/>
            <a:r>
              <a:rPr lang="de-DE" sz="700" b="1" dirty="0">
                <a:solidFill>
                  <a:srgbClr val="044F9E"/>
                </a:solidFill>
              </a:rPr>
              <a:t>(STAND: 27.06.2018)</a:t>
            </a:r>
            <a:endParaRPr lang="de-AT" sz="700" b="1" dirty="0">
              <a:solidFill>
                <a:srgbClr val="044F9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75996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18000" tIns="18000" rIns="18000" bIns="18000" rtlCol="0">
        <a:spAutoFit/>
      </a:bodyPr>
      <a:lstStyle>
        <a:defPPr>
          <a:defRPr sz="1000" b="1" dirty="0">
            <a:solidFill>
              <a:srgbClr val="044F9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A58465C8F5D6E41A7054BD200EDDFBC" ma:contentTypeVersion="10" ma:contentTypeDescription="Ein neues Dokument erstellen." ma:contentTypeScope="" ma:versionID="034129a742cf04832567ecc8d7efff42">
  <xsd:schema xmlns:xsd="http://www.w3.org/2001/XMLSchema" xmlns:xs="http://www.w3.org/2001/XMLSchema" xmlns:p="http://schemas.microsoft.com/office/2006/metadata/properties" xmlns:ns2="495f25d4-e698-4968-beee-94d045f8e079" xmlns:ns3="4027fbf4-18d0-4473-b9bf-edfc02e3b81d" targetNamespace="http://schemas.microsoft.com/office/2006/metadata/properties" ma:root="true" ma:fieldsID="5d5758a5a94468a72fb16d0acae2951d" ns2:_="" ns3:_="">
    <xsd:import namespace="495f25d4-e698-4968-beee-94d045f8e079"/>
    <xsd:import namespace="4027fbf4-18d0-4473-b9bf-edfc02e3b8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5f25d4-e698-4968-beee-94d045f8e0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7fbf4-18d0-4473-b9bf-edfc02e3b81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F10C34-EECB-4684-BF96-1C58925F0E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5f25d4-e698-4968-beee-94d045f8e079"/>
    <ds:schemaRef ds:uri="4027fbf4-18d0-4473-b9bf-edfc02e3b8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5D9D7B-438C-4946-AFCD-777C3C2566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AF6AA0-504D-4B0F-BE4F-C980E6E0920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517</Words>
  <Application>Microsoft Office PowerPoint</Application>
  <PresentationFormat>Bildschirmpräsentation (4:3)</PresentationFormat>
  <Paragraphs>166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cg</dc:creator>
  <cp:lastModifiedBy>Andrea Kraus</cp:lastModifiedBy>
  <cp:revision>231</cp:revision>
  <dcterms:created xsi:type="dcterms:W3CDTF">2017-11-22T15:20:09Z</dcterms:created>
  <dcterms:modified xsi:type="dcterms:W3CDTF">2020-10-05T12:50:47Z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0x010100EA58465C8F5D6E41A7054BD200EDDFBC</vt:lpwstr>
  </property>
</Properties>
</file>