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5" r:id="rId2"/>
    <p:sldMasterId id="2147483717" r:id="rId3"/>
    <p:sldMasterId id="2147483729" r:id="rId4"/>
    <p:sldMasterId id="2147483741" r:id="rId5"/>
    <p:sldMasterId id="2147483753" r:id="rId6"/>
  </p:sldMasterIdLst>
  <p:notesMasterIdLst>
    <p:notesMasterId r:id="rId16"/>
  </p:notesMasterIdLst>
  <p:handoutMasterIdLst>
    <p:handoutMasterId r:id="rId17"/>
  </p:handoutMasterIdLst>
  <p:sldIdLst>
    <p:sldId id="256" r:id="rId7"/>
    <p:sldId id="797" r:id="rId8"/>
    <p:sldId id="808" r:id="rId9"/>
    <p:sldId id="798" r:id="rId10"/>
    <p:sldId id="806" r:id="rId11"/>
    <p:sldId id="799" r:id="rId12"/>
    <p:sldId id="802" r:id="rId13"/>
    <p:sldId id="805" r:id="rId14"/>
    <p:sldId id="803" r:id="rId15"/>
  </p:sldIdLst>
  <p:sldSz cx="9144000" cy="6858000" type="screen4x3"/>
  <p:notesSz cx="6805613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009900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1792" autoAdjust="0"/>
  </p:normalViewPr>
  <p:slideViewPr>
    <p:cSldViewPr snapToObjects="1" showGuides="1">
      <p:cViewPr varScale="1">
        <p:scale>
          <a:sx n="149" d="100"/>
          <a:sy n="149" d="100"/>
        </p:scale>
        <p:origin x="1632" y="76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28" d="100"/>
          <a:sy n="128" d="100"/>
        </p:scale>
        <p:origin x="-1500" y="-84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8888" cy="49688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141" y="2"/>
            <a:ext cx="2948888" cy="49688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D5EECA76-2EE5-461D-A9D6-36D10E9C398D}" type="datetimeFigureOut">
              <a:rPr lang="de-AT" smtClean="0"/>
              <a:t>02.04.2023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8888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141" y="9440863"/>
            <a:ext cx="2948888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0675FEC-50C9-48C4-AC88-0B12FD4313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454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8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1" y="0"/>
            <a:ext cx="2948888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431800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275" y="4186241"/>
            <a:ext cx="657706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86914"/>
            <a:ext cx="2948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1" y="9586914"/>
            <a:ext cx="2948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C637246-BD21-4E1A-AA54-60C048F5E93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5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CC36A-62FE-46C8-97F4-4C7F8CC248C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431800"/>
            <a:ext cx="4967287" cy="3727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20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CEA97-829A-43D1-A2B4-0EF55B5EF50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431800"/>
            <a:ext cx="4967287" cy="3727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dirty="0"/>
              <a:t>Beispiel für ein Prozessmodell nach ISO 9001:2015</a:t>
            </a:r>
            <a:endParaRPr lang="de-DE" dirty="0"/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68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DD9FE-12C5-4472-BA0B-EFAAD09E239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431800"/>
            <a:ext cx="4967287" cy="3727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dirty="0"/>
              <a:t>Beispiel für ein Prozessmodell nach ISO 9001:2015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66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B1D34-EB33-48D4-93A7-2E778CE3DBC0}" type="slidenum">
              <a:rPr lang="de-DE" altLang="de-DE">
                <a:solidFill>
                  <a:srgbClr val="000000"/>
                </a:solidFill>
              </a:rPr>
              <a:pPr/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240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CA69E-0016-41FE-9F7B-F2FD3C6177D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431800"/>
            <a:ext cx="4967287" cy="37274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dirty="0"/>
              <a:t>Beispiel für ein Prozessmodell nach ISO 9001:2015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7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5202238"/>
            <a:ext cx="8655051" cy="304800"/>
          </a:xfrm>
          <a:prstGeom prst="rect">
            <a:avLst/>
          </a:prstGeom>
          <a:solidFill>
            <a:srgbClr val="33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pic>
        <p:nvPicPr>
          <p:cNvPr id="3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2" y="1143002"/>
            <a:ext cx="6080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250825" y="2009777"/>
            <a:ext cx="8655051" cy="53975"/>
          </a:xfrm>
          <a:prstGeom prst="rect">
            <a:avLst/>
          </a:prstGeom>
          <a:solidFill>
            <a:srgbClr val="33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5" descr="asdfas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74865"/>
            <a:ext cx="8655051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392241"/>
            <a:ext cx="79248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000" b="1" dirty="0">
                <a:latin typeface="Calibri" pitchFamily="34" charset="0"/>
              </a:rPr>
              <a:t>Prozessorientiertes Qualitätsmanagement</a:t>
            </a:r>
          </a:p>
          <a:p>
            <a:pPr>
              <a:lnSpc>
                <a:spcPct val="90000"/>
              </a:lnSpc>
              <a:defRPr/>
            </a:pPr>
            <a:r>
              <a:rPr lang="de-DE" dirty="0">
                <a:solidFill>
                  <a:srgbClr val="339900"/>
                </a:solidFill>
                <a:latin typeface="Calibri" pitchFamily="34" charset="0"/>
              </a:rPr>
              <a:t>Management der Führungsprozesse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84975" y="5219702"/>
            <a:ext cx="2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200" b="1">
                <a:solidFill>
                  <a:schemeClr val="bg1"/>
                </a:solidFill>
                <a:latin typeface="Optima" charset="0"/>
              </a:rPr>
              <a:t>WIFI. </a:t>
            </a:r>
            <a:r>
              <a:rPr lang="de-AT" sz="1200" b="1">
                <a:latin typeface="Optima" charset="0"/>
              </a:rPr>
              <a:t>Jetzt will ich‘s wissen!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8925" y="5211765"/>
            <a:ext cx="1020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200" b="1">
                <a:solidFill>
                  <a:schemeClr val="bg1"/>
                </a:solidFill>
                <a:latin typeface="Optima" charset="0"/>
              </a:rPr>
              <a:t>www.wifi.at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6D42-7604-4F81-9C6E-A20E39EBE78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3225" y="1196977"/>
            <a:ext cx="2200275" cy="48990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7640" y="1196977"/>
            <a:ext cx="6453187" cy="48990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370A-30F8-42C9-80A3-37DAFE60D60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1196975"/>
            <a:ext cx="87630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47639" y="2209800"/>
            <a:ext cx="8763000" cy="38862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29648-EF7D-4678-AC38-FC93C8B3FB4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1196975"/>
            <a:ext cx="87630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47639" y="2209800"/>
            <a:ext cx="8763000" cy="38862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59AF-099F-4548-AFEA-B8F3BA52BDE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24B31-3826-4756-9505-0BF0D2B791D7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7423" y="16002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E7EA5-AD86-4F45-A93D-DEA38D79CC9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2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F2869-0C8D-48DA-AAF9-4C5ED79869F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16577-A5CB-449D-A278-52F9A95F9A4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62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A3F06-B287-4898-B60F-C61BED00F2F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5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3F180-7393-40BB-BD9B-11C4A48035A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48CF804-75F1-4E53-96CB-1EA5252CFEBD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D0B75-06D6-4EF2-995B-04D05DC0B17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713DA-F561-4673-A381-AB9AAE1BA42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FD587-F0E5-42D5-986B-6866BE4CC1B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0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E1AE-4E77-48AA-B083-BCF8DD4D8E0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44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93A7D-47ED-44AE-A90B-B633966CE05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87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CCA7D-BC84-4566-A116-FD32E7B5340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8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7423" y="16002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ACDF4-F097-41D0-BC32-A538CFD1F82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AA662-D82B-49E1-800D-4491B237DB97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79878-95B0-4DF8-9870-750B599E2CE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9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26BDE-EDCB-4B3C-9627-5236144846A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C355-E415-4C95-97C5-50D53BC7000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B5065-8838-4BF9-BCE5-5AEE87D6EB67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3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398F4-7CC7-454A-9FA0-8AC4D275E06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12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55BB-6CD8-4065-BA2C-A9EE5BF7E89F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31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E36D7-9EB1-460B-B1CF-9A379CD3419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4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9CD4D-E919-45A8-A55C-4655545C681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5931-3926-44B4-A848-986CA3FD9E3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1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78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74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54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639" y="2209800"/>
            <a:ext cx="4305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5339" y="2209800"/>
            <a:ext cx="4305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65CD1-8531-4D83-B218-B19FEABD226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14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8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59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0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72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94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8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4FCE9-1960-4C1F-ABFB-69A1D65D531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39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D411F-7521-4BE7-A4BA-3FF0604BFC8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70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2D784-8458-468A-9895-4387D2B8CC9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9DB6-CEA2-4C27-AE27-6E3B7C0EB4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3A3B-E96C-4613-AE3B-49557C976B2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64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F1BA-8625-492F-8C6E-69AF14B4648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56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7A5B-F715-417C-8DCE-0D70BA9755E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9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B800-BDE8-45B4-92FC-DF440B68508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D717E-F284-4A19-9081-B75C54F888E1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07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5DD30-11CC-49E3-B0E4-636A0CB1FE2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9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4F239-3004-422A-B48B-526B18201A0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91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0862-BD4B-4013-A95E-96E8A282E711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74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00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5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BA25-D376-4C7C-9306-F29F936A491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44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0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0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3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8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77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54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02.04.2023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2233-E6C0-43DE-A63A-F52995EC3E9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62EF-927C-4D34-9522-447AF50DCB3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408A-B8B4-4AEB-8845-9BF75EDAE59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orgatech.a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office@orgatech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33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pic>
        <p:nvPicPr>
          <p:cNvPr id="8195" name="Picture 3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86752" y="231777"/>
            <a:ext cx="6080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4"/>
          <p:cNvSpPr>
            <a:spLocks noChangeArrowheads="1"/>
          </p:cNvSpPr>
          <p:nvPr/>
        </p:nvSpPr>
        <p:spPr bwMode="auto">
          <a:xfrm flipV="1">
            <a:off x="250825" y="1098552"/>
            <a:ext cx="8655051" cy="53975"/>
          </a:xfrm>
          <a:prstGeom prst="rect">
            <a:avLst/>
          </a:prstGeom>
          <a:solidFill>
            <a:srgbClr val="33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0" y="6267450"/>
            <a:ext cx="9144000" cy="0"/>
          </a:xfrm>
          <a:prstGeom prst="line">
            <a:avLst/>
          </a:prstGeom>
          <a:noFill/>
          <a:ln w="9525">
            <a:solidFill>
              <a:srgbClr val="33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9" y="22098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Klicken Sie, um die Formate des Vorlagentextes zu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6975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Klicken Sie, um das Titelformat zu bearbeiten</a:t>
            </a: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212725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407989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603249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800101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995364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1190625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1387476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1582737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1778001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1974849" y="6348415"/>
            <a:ext cx="120651" cy="1206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149227" y="481013"/>
            <a:ext cx="79279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2000" b="1" dirty="0">
                <a:latin typeface="Calibri" pitchFamily="34" charset="0"/>
              </a:rPr>
              <a:t>Prozessorientiertes Qualitätsmanagement</a:t>
            </a:r>
          </a:p>
          <a:p>
            <a:pPr eaLnBrk="0" hangingPunct="0">
              <a:defRPr/>
            </a:pPr>
            <a:r>
              <a:rPr lang="de-DE" dirty="0">
                <a:solidFill>
                  <a:srgbClr val="339900"/>
                </a:solidFill>
                <a:latin typeface="Calibri" pitchFamily="34" charset="0"/>
              </a:rPr>
              <a:t>Management der Führungsprozesse</a:t>
            </a: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6980237" y="6572252"/>
            <a:ext cx="2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200" b="1" dirty="0">
                <a:solidFill>
                  <a:schemeClr val="bg1"/>
                </a:solidFill>
                <a:latin typeface="Optima" charset="0"/>
              </a:rPr>
              <a:t>WIFI. </a:t>
            </a:r>
            <a:r>
              <a:rPr lang="de-AT" sz="1200" b="1" dirty="0">
                <a:latin typeface="Optima" charset="0"/>
              </a:rPr>
              <a:t>Jetzt will ich‘s wissen!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104776" y="6573840"/>
            <a:ext cx="1020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200" b="1" dirty="0">
                <a:solidFill>
                  <a:schemeClr val="bg1"/>
                </a:solidFill>
                <a:latin typeface="Optima" charset="0"/>
              </a:rPr>
              <a:t>www.wifi.at</a:t>
            </a:r>
          </a:p>
        </p:txBody>
      </p:sp>
      <p:sp>
        <p:nvSpPr>
          <p:cNvPr id="26319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4470" y="6308726"/>
            <a:ext cx="35953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</a:defRPr>
            </a:lvl1pPr>
          </a:lstStyle>
          <a:p>
            <a:pPr>
              <a:defRPr/>
            </a:pPr>
            <a:fld id="{0671A39A-56D3-4057-AC99-AEA9443D031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23" name="Rectangle 18"/>
          <p:cNvSpPr>
            <a:spLocks noChangeArrowheads="1"/>
          </p:cNvSpPr>
          <p:nvPr userDrawn="1"/>
        </p:nvSpPr>
        <p:spPr bwMode="auto">
          <a:xfrm>
            <a:off x="2095500" y="6310833"/>
            <a:ext cx="6580535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800" kern="1200" baseline="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16"/>
              </a:rPr>
              <a:t>office@orgatech.at</a:t>
            </a:r>
            <a:r>
              <a:rPr lang="de-AT" sz="800" kern="1200" baseline="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</a:t>
            </a:r>
            <a:r>
              <a:rPr lang="de-AT" sz="800" kern="1200" baseline="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17"/>
              </a:rPr>
              <a:t>www.orgatech.at</a:t>
            </a:r>
            <a:r>
              <a:rPr lang="de-AT" sz="800" kern="1200" baseline="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</a:t>
            </a:r>
            <a:r>
              <a:rPr lang="de-AT" sz="800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Ing. Wolfgang Oberchristl MBA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339900"/>
          </a:solidFill>
          <a:latin typeface="Arial" pitchFamily="34" charset="0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73088" indent="-188913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2pPr>
      <a:lvl3pPr marL="952500" indent="-188913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3pPr>
      <a:lvl4pPr marL="1331913" indent="-185738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4pPr>
      <a:lvl5pPr marL="1711325" indent="-185738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5pPr>
      <a:lvl6pPr marL="2168525" indent="-185738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25725" indent="-185738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82925" indent="-185738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540125" indent="-185738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76ABE-923A-40E8-84E2-95D2F5ECBCB8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8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45A893-75D9-415D-8443-AD9663DA2C38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6538F1-3515-47CC-9769-C1547C352CCA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02.04.2023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DA30C5-1D2D-48BF-8307-900A8A4C4DA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0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C7EEBF-056F-47B7-B9FD-B83A756944BA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A9ADCC-4D70-4479-B021-890FA12633F5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02.04.2023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74CEED-6EB2-4997-886D-75E77C18AC93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0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Kap 4:</a:t>
            </a:r>
            <a:r>
              <a:rPr lang="de-AT" b="0" dirty="0"/>
              <a:t> </a:t>
            </a:r>
            <a:r>
              <a:rPr lang="de-AT" dirty="0"/>
              <a:t>Beispiel Prozessmodell Anlagenbauer</a:t>
            </a:r>
            <a:endParaRPr lang="de-DE" dirty="0"/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76376" y="1516063"/>
          <a:ext cx="6840539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4972498" imgH="10423619" progId="">
                  <p:embed/>
                </p:oleObj>
              </mc:Choice>
              <mc:Fallback>
                <p:oleObj name="Visio" r:id="rId3" imgW="14972498" imgH="10423619" progId="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6" y="1516063"/>
                        <a:ext cx="6840539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0532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4"/>
          <p:cNvSpPr>
            <a:spLocks noChangeArrowheads="1"/>
          </p:cNvSpPr>
          <p:nvPr/>
        </p:nvSpPr>
        <p:spPr bwMode="auto">
          <a:xfrm>
            <a:off x="611561" y="764704"/>
            <a:ext cx="7920879" cy="468000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Managementprozesse</a:t>
            </a:r>
            <a:endParaRPr lang="de-DE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Eingekerbter Richtungspfeil 6"/>
          <p:cNvSpPr>
            <a:spLocks noChangeArrowheads="1"/>
          </p:cNvSpPr>
          <p:nvPr/>
        </p:nvSpPr>
        <p:spPr bwMode="auto">
          <a:xfrm>
            <a:off x="7056444" y="1320502"/>
            <a:ext cx="1404000" cy="540000"/>
          </a:xfrm>
          <a:prstGeom prst="chevron">
            <a:avLst>
              <a:gd name="adj" fmla="val 24586"/>
            </a:avLst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Mitarbeiter entwickeln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3" name="Rechteck 50"/>
          <p:cNvSpPr>
            <a:spLocks noChangeArrowheads="1"/>
          </p:cNvSpPr>
          <p:nvPr/>
        </p:nvSpPr>
        <p:spPr bwMode="auto">
          <a:xfrm>
            <a:off x="611560" y="2096931"/>
            <a:ext cx="7920880" cy="468000"/>
          </a:xfrm>
          <a:prstGeom prst="rect">
            <a:avLst/>
          </a:prstGeom>
          <a:solidFill>
            <a:srgbClr val="0099CC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Leistungsprozesse</a:t>
            </a:r>
            <a:endParaRPr lang="de-DE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4" name="Legende mit Pfeil nach unten 60"/>
          <p:cNvSpPr>
            <a:spLocks noChangeArrowheads="1"/>
          </p:cNvSpPr>
          <p:nvPr/>
        </p:nvSpPr>
        <p:spPr bwMode="auto">
          <a:xfrm>
            <a:off x="611727" y="2672995"/>
            <a:ext cx="2448000" cy="720000"/>
          </a:xfrm>
          <a:prstGeom prst="down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solidFill>
            <a:srgbClr val="00B0F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Vertrieb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5" name="Legende mit Pfeil nach unten 61"/>
          <p:cNvSpPr>
            <a:spLocks noChangeArrowheads="1"/>
          </p:cNvSpPr>
          <p:nvPr/>
        </p:nvSpPr>
        <p:spPr bwMode="auto">
          <a:xfrm>
            <a:off x="3348083" y="2672995"/>
            <a:ext cx="2448000" cy="720000"/>
          </a:xfrm>
          <a:prstGeom prst="downArrowCallout">
            <a:avLst>
              <a:gd name="adj1" fmla="val 25028"/>
              <a:gd name="adj2" fmla="val 25028"/>
              <a:gd name="adj3" fmla="val 25000"/>
              <a:gd name="adj4" fmla="val 64977"/>
            </a:avLst>
          </a:prstGeom>
          <a:solidFill>
            <a:srgbClr val="00B0F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Abwicklung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6" name="Legende mit Pfeil nach unten 62"/>
          <p:cNvSpPr>
            <a:spLocks noChangeArrowheads="1"/>
          </p:cNvSpPr>
          <p:nvPr/>
        </p:nvSpPr>
        <p:spPr bwMode="auto">
          <a:xfrm>
            <a:off x="6084440" y="2672995"/>
            <a:ext cx="2448000" cy="720000"/>
          </a:xfrm>
          <a:prstGeom prst="downArrowCallout">
            <a:avLst>
              <a:gd name="adj1" fmla="val 24966"/>
              <a:gd name="adj2" fmla="val 24966"/>
              <a:gd name="adj3" fmla="val 25000"/>
              <a:gd name="adj4" fmla="val 64977"/>
            </a:avLst>
          </a:prstGeom>
          <a:solidFill>
            <a:srgbClr val="00B0F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Produktion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8" name="Eingekerbter Richtungspfeil 52"/>
          <p:cNvSpPr>
            <a:spLocks noChangeArrowheads="1"/>
          </p:cNvSpPr>
          <p:nvPr/>
        </p:nvSpPr>
        <p:spPr bwMode="auto">
          <a:xfrm>
            <a:off x="3383868" y="3393076"/>
            <a:ext cx="2448000" cy="720000"/>
          </a:xfrm>
          <a:prstGeom prst="chevron">
            <a:avLst>
              <a:gd name="adj" fmla="val 23831"/>
            </a:avLst>
          </a:prstGeom>
          <a:solidFill>
            <a:srgbClr val="08D3E8"/>
          </a:solidFill>
          <a:ln w="25400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Anfrage bearbeiten, Angebot erstellen, Auftrag bestätigen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0" name="Textfeld 70"/>
          <p:cNvSpPr txBox="1">
            <a:spLocks noChangeArrowheads="1"/>
          </p:cNvSpPr>
          <p:nvPr/>
        </p:nvSpPr>
        <p:spPr bwMode="auto">
          <a:xfrm>
            <a:off x="122808" y="762029"/>
            <a:ext cx="402084" cy="5945040"/>
          </a:xfrm>
          <a:prstGeom prst="rect">
            <a:avLst/>
          </a:prstGeom>
          <a:solidFill>
            <a:srgbClr val="B2A1C7"/>
          </a:solidFill>
          <a:ln w="25400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6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Kunden/ Markt</a:t>
            </a:r>
            <a:endParaRPr lang="de-DE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41" name="Rechteck 63"/>
          <p:cNvSpPr>
            <a:spLocks noChangeArrowheads="1"/>
          </p:cNvSpPr>
          <p:nvPr/>
        </p:nvSpPr>
        <p:spPr bwMode="auto">
          <a:xfrm>
            <a:off x="611560" y="4464359"/>
            <a:ext cx="7920880" cy="432000"/>
          </a:xfrm>
          <a:prstGeom prst="rect">
            <a:avLst/>
          </a:prstGeom>
          <a:solidFill>
            <a:srgbClr val="00B05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Unterstützungsprozesse</a:t>
            </a:r>
            <a:endParaRPr lang="de-DE" sz="2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2" name="Legende mit Pfeil nach unten 64"/>
          <p:cNvSpPr>
            <a:spLocks noChangeArrowheads="1"/>
          </p:cNvSpPr>
          <p:nvPr/>
        </p:nvSpPr>
        <p:spPr bwMode="auto">
          <a:xfrm>
            <a:off x="611728" y="5004444"/>
            <a:ext cx="2447832" cy="646112"/>
          </a:xfrm>
          <a:prstGeom prst="downArrowCallout">
            <a:avLst>
              <a:gd name="adj1" fmla="val 25028"/>
              <a:gd name="adj2" fmla="val 25028"/>
              <a:gd name="adj3" fmla="val 25000"/>
              <a:gd name="adj4" fmla="val 6497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Marketingprozesse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3" name="Legende mit Pfeil nach unten 65"/>
          <p:cNvSpPr>
            <a:spLocks noChangeArrowheads="1"/>
          </p:cNvSpPr>
          <p:nvPr/>
        </p:nvSpPr>
        <p:spPr bwMode="auto">
          <a:xfrm>
            <a:off x="3298825" y="5004444"/>
            <a:ext cx="2497257" cy="646112"/>
          </a:xfrm>
          <a:prstGeom prst="down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Qualitätsprozesse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4" name="Legende mit Pfeil nach unten 66"/>
          <p:cNvSpPr>
            <a:spLocks noChangeArrowheads="1"/>
          </p:cNvSpPr>
          <p:nvPr/>
        </p:nvSpPr>
        <p:spPr bwMode="auto">
          <a:xfrm>
            <a:off x="6084440" y="5004444"/>
            <a:ext cx="2448000" cy="647700"/>
          </a:xfrm>
          <a:prstGeom prst="downArrowCallout">
            <a:avLst>
              <a:gd name="adj1" fmla="val 24948"/>
              <a:gd name="adj2" fmla="val 24937"/>
              <a:gd name="adj3" fmla="val 25000"/>
              <a:gd name="adj4" fmla="val 6497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Verwaltungsprozesse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" name="Textfeld 70"/>
          <p:cNvSpPr txBox="1">
            <a:spLocks noChangeArrowheads="1"/>
          </p:cNvSpPr>
          <p:nvPr/>
        </p:nvSpPr>
        <p:spPr bwMode="auto">
          <a:xfrm>
            <a:off x="8637637" y="762029"/>
            <a:ext cx="402084" cy="5946746"/>
          </a:xfrm>
          <a:prstGeom prst="rect">
            <a:avLst/>
          </a:prstGeom>
          <a:solidFill>
            <a:srgbClr val="B2A1C7"/>
          </a:solidFill>
          <a:ln w="25400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6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Kunden/ Markt</a:t>
            </a:r>
            <a:endParaRPr lang="de-DE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" name="Eingekerbter Richtungspfeil 6"/>
          <p:cNvSpPr>
            <a:spLocks noChangeArrowheads="1"/>
          </p:cNvSpPr>
          <p:nvPr/>
        </p:nvSpPr>
        <p:spPr bwMode="auto">
          <a:xfrm>
            <a:off x="611728" y="1320502"/>
            <a:ext cx="1404000" cy="540000"/>
          </a:xfrm>
          <a:prstGeom prst="chevron">
            <a:avLst>
              <a:gd name="adj" fmla="val 24586"/>
            </a:avLst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Finanzen &amp; Ressourcen</a:t>
            </a:r>
            <a:endParaRPr lang="de-DE" sz="13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Eingekerbter Richtungspfeil 6"/>
          <p:cNvSpPr>
            <a:spLocks noChangeArrowheads="1"/>
          </p:cNvSpPr>
          <p:nvPr/>
        </p:nvSpPr>
        <p:spPr bwMode="auto">
          <a:xfrm>
            <a:off x="3189614" y="1320502"/>
            <a:ext cx="1404000" cy="540000"/>
          </a:xfrm>
          <a:prstGeom prst="chevron">
            <a:avLst>
              <a:gd name="adj" fmla="val 24586"/>
            </a:avLst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Produktion steuern</a:t>
            </a:r>
            <a:endParaRPr lang="de-DE" sz="13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Eingekerbter Richtungspfeil 6"/>
          <p:cNvSpPr>
            <a:spLocks noChangeArrowheads="1"/>
          </p:cNvSpPr>
          <p:nvPr/>
        </p:nvSpPr>
        <p:spPr bwMode="auto">
          <a:xfrm>
            <a:off x="4478557" y="1320502"/>
            <a:ext cx="1404000" cy="540000"/>
          </a:xfrm>
          <a:prstGeom prst="chevron">
            <a:avLst>
              <a:gd name="adj" fmla="val 24586"/>
            </a:avLst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Q-Politik &amp; </a:t>
            </a:r>
            <a:b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</a:b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Q-Ziele</a:t>
            </a:r>
            <a:endParaRPr lang="de-DE" sz="13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Eingekerbter Richtungspfeil 6"/>
          <p:cNvSpPr>
            <a:spLocks noChangeArrowheads="1"/>
          </p:cNvSpPr>
          <p:nvPr/>
        </p:nvSpPr>
        <p:spPr bwMode="auto">
          <a:xfrm>
            <a:off x="1900671" y="1320502"/>
            <a:ext cx="1404000" cy="540000"/>
          </a:xfrm>
          <a:prstGeom prst="chevron">
            <a:avLst>
              <a:gd name="adj" fmla="val 24586"/>
            </a:avLst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Kalkulation &amp; Controlling</a:t>
            </a:r>
            <a:endParaRPr lang="de-DE" sz="13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Eingekerbter Richtungspfeil 6"/>
          <p:cNvSpPr>
            <a:spLocks noChangeArrowheads="1"/>
          </p:cNvSpPr>
          <p:nvPr/>
        </p:nvSpPr>
        <p:spPr bwMode="auto">
          <a:xfrm>
            <a:off x="5767500" y="1320502"/>
            <a:ext cx="1404000" cy="540000"/>
          </a:xfrm>
          <a:prstGeom prst="chevron">
            <a:avLst>
              <a:gd name="adj" fmla="val 24586"/>
            </a:avLst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Prozesse entwickeln</a:t>
            </a:r>
            <a:endParaRPr lang="de-DE" sz="13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Eingekerbter Richtungspfeil 52"/>
          <p:cNvSpPr>
            <a:spLocks noChangeArrowheads="1"/>
          </p:cNvSpPr>
          <p:nvPr/>
        </p:nvSpPr>
        <p:spPr bwMode="auto">
          <a:xfrm>
            <a:off x="611560" y="3393076"/>
            <a:ext cx="2448000" cy="720000"/>
          </a:xfrm>
          <a:prstGeom prst="chevron">
            <a:avLst>
              <a:gd name="adj" fmla="val 23831"/>
            </a:avLst>
          </a:prstGeom>
          <a:solidFill>
            <a:srgbClr val="08D3E8"/>
          </a:solidFill>
          <a:ln w="25400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Kunden gewinnen Kunden beraten, Projekte betreuen, Arbeit vorbereiten 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" name="Eingekerbter Richtungspfeil 52"/>
          <p:cNvSpPr>
            <a:spLocks noChangeArrowheads="1"/>
          </p:cNvSpPr>
          <p:nvPr/>
        </p:nvSpPr>
        <p:spPr bwMode="auto">
          <a:xfrm>
            <a:off x="6084440" y="3393076"/>
            <a:ext cx="2448000" cy="720000"/>
          </a:xfrm>
          <a:prstGeom prst="chevron">
            <a:avLst>
              <a:gd name="adj" fmla="val 23831"/>
            </a:avLst>
          </a:prstGeom>
          <a:solidFill>
            <a:srgbClr val="08D3E8"/>
          </a:solidFill>
          <a:ln w="25400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Wareneingang,  Produktion,  Warenausgang, Reklamation bearbeiten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Eingekerbter Richtungspfeil 67"/>
          <p:cNvSpPr>
            <a:spLocks noChangeArrowheads="1"/>
          </p:cNvSpPr>
          <p:nvPr/>
        </p:nvSpPr>
        <p:spPr bwMode="auto">
          <a:xfrm>
            <a:off x="6012612" y="5648535"/>
            <a:ext cx="2448000" cy="1008000"/>
          </a:xfrm>
          <a:prstGeom prst="chevron">
            <a:avLst>
              <a:gd name="adj" fmla="val 16312"/>
            </a:avLst>
          </a:prstGeom>
          <a:solidFill>
            <a:srgbClr val="3BE20E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Beschaffung        Buchhaltung Lohnverrechnung Personalwesen 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Eingekerbter Richtungspfeil 67"/>
          <p:cNvSpPr>
            <a:spLocks noChangeArrowheads="1"/>
          </p:cNvSpPr>
          <p:nvPr/>
        </p:nvSpPr>
        <p:spPr bwMode="auto">
          <a:xfrm>
            <a:off x="3304671" y="5661360"/>
            <a:ext cx="2448000" cy="1008000"/>
          </a:xfrm>
          <a:prstGeom prst="chevron">
            <a:avLst>
              <a:gd name="adj" fmla="val 16312"/>
            </a:avLst>
          </a:prstGeom>
          <a:solidFill>
            <a:srgbClr val="3BE20E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Qualitätssystem Qualitätssicherung</a:t>
            </a:r>
            <a:b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</a:b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Normen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8" name="Eingekerbter Richtungspfeil 67"/>
          <p:cNvSpPr>
            <a:spLocks noChangeArrowheads="1"/>
          </p:cNvSpPr>
          <p:nvPr/>
        </p:nvSpPr>
        <p:spPr bwMode="auto">
          <a:xfrm>
            <a:off x="611728" y="5661360"/>
            <a:ext cx="2448000" cy="1008000"/>
          </a:xfrm>
          <a:prstGeom prst="chevron">
            <a:avLst>
              <a:gd name="adj" fmla="val 16312"/>
            </a:avLst>
          </a:prstGeom>
          <a:solidFill>
            <a:srgbClr val="3BE20E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de-AT" sz="13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Messen, Netzwerke Vertriebsaktionen, Internetauftritt</a:t>
            </a:r>
            <a:endParaRPr lang="de-DE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122809" y="128982"/>
            <a:ext cx="8916912" cy="61840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Prozessmodell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236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/>
              <a:t>Kap 4:</a:t>
            </a:r>
            <a:r>
              <a:rPr lang="de-AT" b="0"/>
              <a:t> </a:t>
            </a:r>
            <a:r>
              <a:rPr lang="de-AT"/>
              <a:t>Beispiel Prozessmodell Fensterhersteller</a:t>
            </a:r>
            <a:endParaRPr lang="de-DE"/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73100" y="1547815"/>
          <a:ext cx="6689725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5122776" imgH="10436953" progId="">
                  <p:embed/>
                </p:oleObj>
              </mc:Choice>
              <mc:Fallback>
                <p:oleObj name="Visio" r:id="rId3" imgW="15122776" imgH="10436953" progId="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547815"/>
                        <a:ext cx="6689725" cy="4616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5727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6731000" y="28194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Gerät liefern </a:t>
            </a:r>
            <a:br>
              <a:rPr lang="de-DE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&amp; schulen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3000375" y="2854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Gerät anbieten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14313" y="908050"/>
            <a:ext cx="87137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Managementprozesse</a:t>
            </a:r>
            <a:endParaRPr lang="de-DE" altLang="de-DE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de-AT" altLang="de-DE"/>
              <a:t>Prozessmodell</a:t>
            </a:r>
            <a:endParaRPr lang="de-DE" altLang="de-DE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79388" y="2492375"/>
            <a:ext cx="87137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Leistungsprozesse</a:t>
            </a:r>
            <a:endParaRPr lang="de-DE" altLang="de-DE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79388" y="4500563"/>
            <a:ext cx="87137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Unterstützungsprozesse</a:t>
            </a:r>
            <a:endParaRPr lang="de-DE" altLang="de-DE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 flipV="1">
            <a:off x="179388" y="908050"/>
            <a:ext cx="360362" cy="3881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algn="ctr"/>
            <a:r>
              <a:rPr lang="de-AT" altLang="de-DE" sz="1400" b="1">
                <a:solidFill>
                  <a:srgbClr val="000000"/>
                </a:solidFill>
              </a:rPr>
              <a:t>Kunde</a:t>
            </a:r>
            <a:endParaRPr lang="de-DE" altLang="de-DE" sz="1400" b="1">
              <a:solidFill>
                <a:srgbClr val="000000"/>
              </a:solidFill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 rot="10800000">
            <a:off x="8604250" y="4899025"/>
            <a:ext cx="360363" cy="17637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algn="ctr"/>
            <a:r>
              <a:rPr lang="de-AT" altLang="de-DE" sz="1400" b="1">
                <a:solidFill>
                  <a:srgbClr val="000000"/>
                </a:solidFill>
              </a:rPr>
              <a:t>Hersteller</a:t>
            </a:r>
            <a:endParaRPr lang="de-DE" altLang="de-DE" sz="1400" b="1">
              <a:solidFill>
                <a:srgbClr val="000000"/>
              </a:solidFill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3000375" y="32512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Leihstellung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anbieten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3000375" y="36464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Gerätewartung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anbieten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3000375" y="40417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Betriebsmittel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anbieten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 flipV="1">
            <a:off x="8604250" y="908050"/>
            <a:ext cx="360363" cy="3881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algn="ctr"/>
            <a:r>
              <a:rPr lang="de-AT" altLang="de-DE" sz="1400" b="1">
                <a:solidFill>
                  <a:srgbClr val="000000"/>
                </a:solidFill>
              </a:rPr>
              <a:t>Kunde</a:t>
            </a:r>
            <a:endParaRPr lang="de-DE" altLang="de-DE" sz="1400" b="1">
              <a:solidFill>
                <a:srgbClr val="000000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731000" y="32162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Gerät liefern 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&amp; schulen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6731000" y="36115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Gerät warten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6731000" y="40084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Betriebsmittel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liefern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 rot="10800000">
            <a:off x="179388" y="4902200"/>
            <a:ext cx="360362" cy="1797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algn="ctr"/>
            <a:r>
              <a:rPr lang="de-AT" altLang="de-DE" sz="1400" b="1">
                <a:solidFill>
                  <a:srgbClr val="000000"/>
                </a:solidFill>
              </a:rPr>
              <a:t>Mitarbeiter</a:t>
            </a:r>
            <a:endParaRPr lang="de-DE" altLang="de-DE" sz="1400" b="1">
              <a:solidFill>
                <a:srgbClr val="000000"/>
              </a:solidFill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4211638" y="33194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Anbot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2209800" y="339248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Anfrage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2209800" y="3752850"/>
            <a:ext cx="719138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Kunden-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bedarf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209800" y="3032125"/>
            <a:ext cx="719138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Aus-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schreibung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4295775" y="5114925"/>
            <a:ext cx="719138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Rabattliste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4210050" y="367823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Auftrag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7810500" y="3216275"/>
            <a:ext cx="719138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Rechnung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7810500" y="357663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Dokumente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4294188" y="5364163"/>
            <a:ext cx="719137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Preisliste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 rot="-5400000">
            <a:off x="3540125" y="52244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Konditionen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vereinbaren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7165975" y="4865688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Produkt-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info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7165975" y="5186363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Markt-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info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 rot="16200000" flipH="1">
            <a:off x="-17463" y="3411538"/>
            <a:ext cx="1546225" cy="431800"/>
          </a:xfrm>
          <a:prstGeom prst="rightArrow">
            <a:avLst>
              <a:gd name="adj1" fmla="val 81454"/>
              <a:gd name="adj2" fmla="val 461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Kundenforderungen 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erheben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grpSp>
        <p:nvGrpSpPr>
          <p:cNvPr id="3182" name="Group 110"/>
          <p:cNvGrpSpPr>
            <a:grpSpLocks/>
          </p:cNvGrpSpPr>
          <p:nvPr/>
        </p:nvGrpSpPr>
        <p:grpSpPr bwMode="auto">
          <a:xfrm>
            <a:off x="4284663" y="1270000"/>
            <a:ext cx="1512887" cy="1152525"/>
            <a:chOff x="4422" y="572"/>
            <a:chExt cx="953" cy="726"/>
          </a:xfrm>
        </p:grpSpPr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Unternehmens-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ziele festlegen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3144" name="AutoShape 72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Unternehmen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verbessern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3145" name="AutoShape 73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QM-System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bewerten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71550" y="28178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Kongress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besuchen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71550" y="32131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Kontakte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bearbeiten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71550" y="36099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Kunden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kontaktieren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71550" y="40052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Kunden</a:t>
            </a:r>
            <a:br>
              <a:rPr lang="de-AT" altLang="de-DE" sz="1000" b="1">
                <a:solidFill>
                  <a:srgbClr val="000000"/>
                </a:solidFill>
              </a:rPr>
            </a:br>
            <a:r>
              <a:rPr lang="de-AT" altLang="de-DE" sz="1000" b="1">
                <a:solidFill>
                  <a:srgbClr val="000000"/>
                </a:solidFill>
              </a:rPr>
              <a:t>besuchen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684213" y="49371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Mitarbeiter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auswählen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54" name="AutoShape 82"/>
          <p:cNvSpPr>
            <a:spLocks noChangeArrowheads="1"/>
          </p:cNvSpPr>
          <p:nvPr/>
        </p:nvSpPr>
        <p:spPr bwMode="auto">
          <a:xfrm>
            <a:off x="684213" y="53673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Mitarbeiter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schulen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55" name="AutoShape 83"/>
          <p:cNvSpPr>
            <a:spLocks noChangeArrowheads="1"/>
          </p:cNvSpPr>
          <p:nvPr/>
        </p:nvSpPr>
        <p:spPr bwMode="auto">
          <a:xfrm>
            <a:off x="684213" y="57991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Messtechnik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56" name="AutoShape 84"/>
          <p:cNvSpPr>
            <a:spLocks noChangeArrowheads="1"/>
          </p:cNvSpPr>
          <p:nvPr/>
        </p:nvSpPr>
        <p:spPr bwMode="auto">
          <a:xfrm>
            <a:off x="684213" y="62309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Dokumente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lenken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57" name="AutoShape 85"/>
          <p:cNvSpPr>
            <a:spLocks noChangeArrowheads="1"/>
          </p:cNvSpPr>
          <p:nvPr/>
        </p:nvSpPr>
        <p:spPr bwMode="auto">
          <a:xfrm>
            <a:off x="1778000" y="54403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Aus-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bildung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58" name="AutoShape 86"/>
          <p:cNvSpPr>
            <a:spLocks noChangeArrowheads="1"/>
          </p:cNvSpPr>
          <p:nvPr/>
        </p:nvSpPr>
        <p:spPr bwMode="auto">
          <a:xfrm>
            <a:off x="1778000" y="594518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Weiter-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bildung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>
            <a:off x="5508625" y="285750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Bestellung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auto">
          <a:xfrm>
            <a:off x="5507038" y="31416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Liefer-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schein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2" name="AutoShape 90"/>
          <p:cNvSpPr>
            <a:spLocks noChangeArrowheads="1"/>
          </p:cNvSpPr>
          <p:nvPr/>
        </p:nvSpPr>
        <p:spPr bwMode="auto">
          <a:xfrm>
            <a:off x="6515100" y="2060575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Daten-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analyse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3" name="AutoShape 91"/>
          <p:cNvSpPr>
            <a:spLocks noChangeArrowheads="1"/>
          </p:cNvSpPr>
          <p:nvPr/>
        </p:nvSpPr>
        <p:spPr bwMode="auto">
          <a:xfrm>
            <a:off x="6875463" y="1339850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Kundenzu-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friedenheit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4" name="AutoShape 92"/>
          <p:cNvSpPr>
            <a:spLocks noChangeArrowheads="1"/>
          </p:cNvSpPr>
          <p:nvPr/>
        </p:nvSpPr>
        <p:spPr bwMode="auto">
          <a:xfrm>
            <a:off x="6732588" y="17002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Audit-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bericht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5" name="AutoShape 93"/>
          <p:cNvSpPr>
            <a:spLocks noChangeArrowheads="1"/>
          </p:cNvSpPr>
          <p:nvPr/>
        </p:nvSpPr>
        <p:spPr bwMode="auto">
          <a:xfrm>
            <a:off x="5722938" y="206057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Vorbeug-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6" name="AutoShape 94"/>
          <p:cNvSpPr>
            <a:spLocks noChangeArrowheads="1"/>
          </p:cNvSpPr>
          <p:nvPr/>
        </p:nvSpPr>
        <p:spPr bwMode="auto">
          <a:xfrm>
            <a:off x="6083300" y="13398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Rekla-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mationen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7" name="AutoShape 95"/>
          <p:cNvSpPr>
            <a:spLocks noChangeArrowheads="1"/>
          </p:cNvSpPr>
          <p:nvPr/>
        </p:nvSpPr>
        <p:spPr bwMode="auto">
          <a:xfrm>
            <a:off x="5940425" y="170021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Korrek-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turen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8" name="AutoShape 96"/>
          <p:cNvSpPr>
            <a:spLocks noChangeArrowheads="1"/>
          </p:cNvSpPr>
          <p:nvPr/>
        </p:nvSpPr>
        <p:spPr bwMode="auto">
          <a:xfrm>
            <a:off x="3565525" y="20621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Ziele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69" name="AutoShape 97"/>
          <p:cNvSpPr>
            <a:spLocks noChangeArrowheads="1"/>
          </p:cNvSpPr>
          <p:nvPr/>
        </p:nvSpPr>
        <p:spPr bwMode="auto">
          <a:xfrm>
            <a:off x="3998913" y="1341438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QM-</a:t>
            </a:r>
            <a:br>
              <a:rPr lang="de-AT" altLang="de-DE" sz="1000">
                <a:solidFill>
                  <a:srgbClr val="000000"/>
                </a:solidFill>
              </a:rPr>
            </a:br>
            <a:r>
              <a:rPr lang="de-AT" altLang="de-DE" sz="1000">
                <a:solidFill>
                  <a:srgbClr val="000000"/>
                </a:solidFill>
              </a:rPr>
              <a:t>Bericht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70" name="AutoShape 98"/>
          <p:cNvSpPr>
            <a:spLocks noChangeArrowheads="1"/>
          </p:cNvSpPr>
          <p:nvPr/>
        </p:nvSpPr>
        <p:spPr bwMode="auto">
          <a:xfrm>
            <a:off x="3781425" y="170180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Folgemaß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-nahmen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75" name="AutoShape 103"/>
          <p:cNvSpPr>
            <a:spLocks noChangeArrowheads="1"/>
          </p:cNvSpPr>
          <p:nvPr/>
        </p:nvSpPr>
        <p:spPr bwMode="auto">
          <a:xfrm>
            <a:off x="5507038" y="34655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Mangel-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rüge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76" name="AutoShape 104"/>
          <p:cNvSpPr>
            <a:spLocks noChangeArrowheads="1"/>
          </p:cNvSpPr>
          <p:nvPr/>
        </p:nvSpPr>
        <p:spPr bwMode="auto">
          <a:xfrm rot="5400000" flipH="1" flipV="1">
            <a:off x="5903913" y="32496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Lieferungen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überprüfen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77" name="AutoShape 105"/>
          <p:cNvSpPr>
            <a:spLocks noChangeArrowheads="1"/>
          </p:cNvSpPr>
          <p:nvPr/>
        </p:nvSpPr>
        <p:spPr bwMode="auto">
          <a:xfrm rot="16200000" flipH="1">
            <a:off x="4741863" y="31813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Produkte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bestellen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79" name="AutoShape 107"/>
          <p:cNvSpPr>
            <a:spLocks noChangeArrowheads="1"/>
          </p:cNvSpPr>
          <p:nvPr/>
        </p:nvSpPr>
        <p:spPr bwMode="auto">
          <a:xfrm rot="5400000" flipH="1" flipV="1">
            <a:off x="2173288" y="54768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QM-System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betreiben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grpSp>
        <p:nvGrpSpPr>
          <p:cNvPr id="3183" name="Group 111"/>
          <p:cNvGrpSpPr>
            <a:grpSpLocks/>
          </p:cNvGrpSpPr>
          <p:nvPr/>
        </p:nvGrpSpPr>
        <p:grpSpPr bwMode="auto">
          <a:xfrm flipH="1">
            <a:off x="457200" y="1268413"/>
            <a:ext cx="1512888" cy="1152525"/>
            <a:chOff x="4422" y="572"/>
            <a:chExt cx="953" cy="726"/>
          </a:xfrm>
        </p:grpSpPr>
        <p:sp>
          <p:nvSpPr>
            <p:cNvPr id="3184" name="AutoShape 112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Technologie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evaluieren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3185" name="AutoShape 113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Messen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besuchen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3186" name="AutoShape 114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Markt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beobachten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187" name="Group 115"/>
          <p:cNvGrpSpPr>
            <a:grpSpLocks/>
          </p:cNvGrpSpPr>
          <p:nvPr/>
        </p:nvGrpSpPr>
        <p:grpSpPr bwMode="auto">
          <a:xfrm>
            <a:off x="7235825" y="1268413"/>
            <a:ext cx="1512888" cy="1152525"/>
            <a:chOff x="4422" y="572"/>
            <a:chExt cx="953" cy="726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Daten messen </a:t>
              </a:r>
              <a:br>
                <a:rPr lang="de-AT" altLang="de-DE" sz="1000">
                  <a:solidFill>
                    <a:srgbClr val="000000"/>
                  </a:solidFill>
                </a:rPr>
              </a:br>
              <a:r>
                <a:rPr lang="de-AT" altLang="de-DE" sz="1000">
                  <a:solidFill>
                    <a:srgbClr val="000000"/>
                  </a:solidFill>
                </a:rPr>
                <a:t>und analysieren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interne Audits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AT" altLang="de-DE" sz="1000">
                  <a:solidFill>
                    <a:srgbClr val="000000"/>
                  </a:solidFill>
                </a:rPr>
                <a:t>Kunden befragen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sp>
        <p:nvSpPr>
          <p:cNvPr id="3191" name="AutoShape 119"/>
          <p:cNvSpPr>
            <a:spLocks noChangeArrowheads="1"/>
          </p:cNvSpPr>
          <p:nvPr/>
        </p:nvSpPr>
        <p:spPr bwMode="auto">
          <a:xfrm>
            <a:off x="5508625" y="37909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Liefer-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rechnung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92" name="AutoShape 120"/>
          <p:cNvSpPr>
            <a:spLocks noChangeArrowheads="1"/>
          </p:cNvSpPr>
          <p:nvPr/>
        </p:nvSpPr>
        <p:spPr bwMode="auto">
          <a:xfrm rot="16200000" flipH="1">
            <a:off x="6408738" y="51895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Feedback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Produkt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5499100" y="490220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Lagerliste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5497513" y="51863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Lagerstand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5497513" y="55102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Spitzkarte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96" name="AutoShape 124"/>
          <p:cNvSpPr>
            <a:spLocks noChangeArrowheads="1"/>
          </p:cNvSpPr>
          <p:nvPr/>
        </p:nvSpPr>
        <p:spPr bwMode="auto">
          <a:xfrm rot="5400000" flipH="1" flipV="1">
            <a:off x="5903913" y="52260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Produkte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auslagern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97" name="AutoShape 125"/>
          <p:cNvSpPr>
            <a:spLocks noChangeArrowheads="1"/>
          </p:cNvSpPr>
          <p:nvPr/>
        </p:nvSpPr>
        <p:spPr bwMode="auto">
          <a:xfrm rot="16200000" flipH="1">
            <a:off x="4752975" y="52244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Produkte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einlagern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198" name="AutoShape 126"/>
          <p:cNvSpPr>
            <a:spLocks noChangeArrowheads="1"/>
          </p:cNvSpPr>
          <p:nvPr/>
        </p:nvSpPr>
        <p:spPr bwMode="auto">
          <a:xfrm>
            <a:off x="5499100" y="579913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Lager-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ordnung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199" name="AutoShape 127"/>
          <p:cNvSpPr>
            <a:spLocks noChangeArrowheads="1"/>
          </p:cNvSpPr>
          <p:nvPr/>
        </p:nvSpPr>
        <p:spPr bwMode="auto">
          <a:xfrm>
            <a:off x="2209800" y="20621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Trends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201" name="AutoShape 129"/>
          <p:cNvSpPr>
            <a:spLocks noChangeArrowheads="1"/>
          </p:cNvSpPr>
          <p:nvPr/>
        </p:nvSpPr>
        <p:spPr bwMode="auto">
          <a:xfrm rot="16200000" flipH="1">
            <a:off x="2676525" y="52244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Lieferanten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suchnen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202" name="AutoShape 130"/>
          <p:cNvSpPr>
            <a:spLocks noChangeArrowheads="1"/>
          </p:cNvSpPr>
          <p:nvPr/>
        </p:nvSpPr>
        <p:spPr bwMode="auto">
          <a:xfrm rot="-5400000">
            <a:off x="3108325" y="52228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Lieferanten</a:t>
            </a:r>
          </a:p>
          <a:p>
            <a:pPr algn="ctr"/>
            <a:r>
              <a:rPr lang="de-AT" altLang="de-DE" sz="1000" b="1">
                <a:solidFill>
                  <a:srgbClr val="000000"/>
                </a:solidFill>
              </a:rPr>
              <a:t>qualifizieren</a:t>
            </a:r>
            <a:endParaRPr lang="de-DE" altLang="de-DE" sz="1000" b="1">
              <a:solidFill>
                <a:srgbClr val="000000"/>
              </a:solidFill>
            </a:endParaRPr>
          </a:p>
        </p:txBody>
      </p:sp>
      <p:sp>
        <p:nvSpPr>
          <p:cNvPr id="3203" name="AutoShape 131"/>
          <p:cNvSpPr>
            <a:spLocks noChangeArrowheads="1"/>
          </p:cNvSpPr>
          <p:nvPr/>
        </p:nvSpPr>
        <p:spPr bwMode="auto">
          <a:xfrm>
            <a:off x="3062288" y="5981700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Erstmuster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204" name="AutoShape 132"/>
          <p:cNvSpPr>
            <a:spLocks noChangeArrowheads="1"/>
          </p:cNvSpPr>
          <p:nvPr/>
        </p:nvSpPr>
        <p:spPr bwMode="auto">
          <a:xfrm>
            <a:off x="3062288" y="6232525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000">
                <a:solidFill>
                  <a:srgbClr val="000000"/>
                </a:solidFill>
              </a:rPr>
              <a:t>Erstmuster-</a:t>
            </a:r>
          </a:p>
          <a:p>
            <a:pPr algn="ctr"/>
            <a:r>
              <a:rPr lang="de-AT" altLang="de-DE" sz="1000">
                <a:solidFill>
                  <a:srgbClr val="000000"/>
                </a:solidFill>
              </a:rPr>
              <a:t>prüfung</a:t>
            </a:r>
            <a:endParaRPr lang="de-DE" altLang="de-DE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8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Kap 4:</a:t>
            </a:r>
            <a:r>
              <a:rPr lang="de-AT" b="0" dirty="0"/>
              <a:t> </a:t>
            </a:r>
            <a:r>
              <a:rPr lang="de-AT" dirty="0"/>
              <a:t>Beispiel Prozessmodell Logistikanbieter</a:t>
            </a:r>
            <a:endParaRPr lang="de-DE" dirty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04800" y="2133600"/>
            <a:ext cx="1295400" cy="762000"/>
          </a:xfrm>
          <a:prstGeom prst="homePlate">
            <a:avLst>
              <a:gd name="adj" fmla="val 4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r>
              <a:rPr lang="de-DE" sz="1600" dirty="0" err="1">
                <a:latin typeface="Calibri" pitchFamily="34" charset="0"/>
                <a:cs typeface="Calibri" pitchFamily="34" charset="0"/>
              </a:rPr>
              <a:t>Unterneh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-</a:t>
            </a:r>
            <a:br>
              <a:rPr lang="de-DE" sz="1600" dirty="0">
                <a:latin typeface="Calibri" pitchFamily="34" charset="0"/>
                <a:cs typeface="Calibri" pitchFamily="34" charset="0"/>
              </a:rPr>
            </a:br>
            <a:r>
              <a:rPr lang="de-DE" sz="1600" dirty="0" err="1">
                <a:latin typeface="Calibri" pitchFamily="34" charset="0"/>
                <a:cs typeface="Calibri" pitchFamily="34" charset="0"/>
              </a:rPr>
              <a:t>mensziele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r>
              <a:rPr lang="de-DE" sz="1600" dirty="0">
                <a:latin typeface="Calibri" pitchFamily="34" charset="0"/>
                <a:cs typeface="Calibri" pitchFamily="34" charset="0"/>
              </a:rPr>
              <a:t>festlegen</a:t>
            </a:r>
            <a:endParaRPr lang="de-A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371600" y="2133600"/>
            <a:ext cx="1295400" cy="762000"/>
          </a:xfrm>
          <a:prstGeom prst="chevron">
            <a:avLst>
              <a:gd name="adj" fmla="val 38297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Markt-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       erfordernis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bestimmen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438400" y="2133600"/>
            <a:ext cx="1371600" cy="762000"/>
          </a:xfrm>
          <a:prstGeom prst="chevron">
            <a:avLst>
              <a:gd name="adj" fmla="val 4055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Q-Politik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bearbeiten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724400" y="21336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Kennzahlen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überwachen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3581400" y="2133600"/>
            <a:ext cx="1371600" cy="762000"/>
          </a:xfrm>
          <a:prstGeom prst="chevron">
            <a:avLst>
              <a:gd name="adj" fmla="val 4055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Q-Ziele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vereinbaren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943600" y="21336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Q-System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bewerten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04800" y="3581400"/>
            <a:ext cx="1295400" cy="762000"/>
          </a:xfrm>
          <a:prstGeom prst="homePlate">
            <a:avLst>
              <a:gd name="adj" fmla="val 4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Kunden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 bewerben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(Marketing)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371600" y="3581400"/>
            <a:ext cx="1295400" cy="762000"/>
          </a:xfrm>
          <a:prstGeom prst="chevron">
            <a:avLst>
              <a:gd name="adj" fmla="val 38297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Anfragen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    bearbeiten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(Angebote)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2438400" y="3581400"/>
            <a:ext cx="1371600" cy="762000"/>
          </a:xfrm>
          <a:prstGeom prst="chevron">
            <a:avLst>
              <a:gd name="adj" fmla="val 4055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Aufträge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    entgegen-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nehmen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4724400" y="35814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Aufträge 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durchführen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3581400" y="3581400"/>
            <a:ext cx="1371600" cy="762000"/>
          </a:xfrm>
          <a:prstGeom prst="chevron">
            <a:avLst>
              <a:gd name="adj" fmla="val 4055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Leistungen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zukaufen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5943600" y="35814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Aufträge 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abrechnen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304800" y="5029200"/>
            <a:ext cx="1295400" cy="762000"/>
          </a:xfrm>
          <a:prstGeom prst="homePlate">
            <a:avLst>
              <a:gd name="adj" fmla="val 4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Messungen 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festlegen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1371600" y="5029200"/>
            <a:ext cx="1295400" cy="762000"/>
          </a:xfrm>
          <a:prstGeom prst="chevron">
            <a:avLst>
              <a:gd name="adj" fmla="val 38297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Kunden-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        zufriedenheit</a:t>
            </a: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messen 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2438400" y="5029200"/>
            <a:ext cx="1371600" cy="762000"/>
          </a:xfrm>
          <a:prstGeom prst="chevron">
            <a:avLst>
              <a:gd name="adj" fmla="val 4055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Q-System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auditieren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7162800" y="35814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dirty="0">
                <a:latin typeface="Calibri" pitchFamily="34" charset="0"/>
                <a:cs typeface="Calibri" pitchFamily="34" charset="0"/>
              </a:rPr>
              <a:t>Equipment</a:t>
            </a:r>
          </a:p>
          <a:p>
            <a:pPr algn="ctr"/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 dirty="0" err="1">
                <a:latin typeface="Calibri" pitchFamily="34" charset="0"/>
                <a:cs typeface="Calibri" pitchFamily="34" charset="0"/>
              </a:rPr>
              <a:t>instandhalten</a:t>
            </a:r>
            <a:endParaRPr lang="de-A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3581400" y="5029200"/>
            <a:ext cx="1371600" cy="762000"/>
          </a:xfrm>
          <a:prstGeom prst="chevron">
            <a:avLst>
              <a:gd name="adj" fmla="val 4055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dirty="0">
                <a:latin typeface="Calibri" pitchFamily="34" charset="0"/>
                <a:cs typeface="Calibri" pitchFamily="34" charset="0"/>
              </a:rPr>
              <a:t>Q-System-</a:t>
            </a:r>
          </a:p>
          <a:p>
            <a:pPr algn="ctr"/>
            <a:r>
              <a:rPr lang="de-DE" sz="1600" dirty="0" err="1">
                <a:latin typeface="Calibri" pitchFamily="34" charset="0"/>
                <a:cs typeface="Calibri" pitchFamily="34" charset="0"/>
              </a:rPr>
              <a:t>leistung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 dirty="0">
                <a:latin typeface="Calibri" pitchFamily="34" charset="0"/>
                <a:cs typeface="Calibri" pitchFamily="34" charset="0"/>
              </a:rPr>
              <a:t>analysieren</a:t>
            </a:r>
            <a:endParaRPr lang="de-A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5943600" y="50292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Maßnahmen 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festlegen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7162800" y="21336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Maßnahmen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durchführen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4724400" y="50292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Abweichungen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aufzeichnen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7162800" y="5029200"/>
            <a:ext cx="1447800" cy="762000"/>
          </a:xfrm>
          <a:prstGeom prst="chevron">
            <a:avLst>
              <a:gd name="adj" fmla="val 4280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Maßnahmen </a:t>
            </a:r>
          </a:p>
          <a:p>
            <a:pPr algn="ctr"/>
            <a:endParaRPr lang="de-DE" sz="16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1600">
                <a:latin typeface="Calibri" pitchFamily="34" charset="0"/>
                <a:cs typeface="Calibri" pitchFamily="34" charset="0"/>
              </a:rPr>
              <a:t>durchführen</a:t>
            </a:r>
            <a:endParaRPr lang="de-AT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04803" y="1600201"/>
            <a:ext cx="333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>
                <a:latin typeface="Calibri" pitchFamily="34" charset="0"/>
                <a:cs typeface="Calibri" pitchFamily="34" charset="0"/>
              </a:rPr>
              <a:t>Führungsprozess</a:t>
            </a:r>
            <a:endParaRPr lang="de-A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04802" y="3124201"/>
            <a:ext cx="361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Calibri" pitchFamily="34" charset="0"/>
                <a:cs typeface="Calibri" pitchFamily="34" charset="0"/>
              </a:rPr>
              <a:t>Leistungsprozess</a:t>
            </a:r>
            <a:endParaRPr lang="de-A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304801" y="4572001"/>
            <a:ext cx="4122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Calibri" pitchFamily="34" charset="0"/>
                <a:cs typeface="Calibri" pitchFamily="34" charset="0"/>
              </a:rPr>
              <a:t>Unterstützungsprozess</a:t>
            </a:r>
            <a:endParaRPr lang="de-AT" sz="2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882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14"/>
          <p:cNvGrpSpPr>
            <a:grpSpLocks/>
          </p:cNvGrpSpPr>
          <p:nvPr/>
        </p:nvGrpSpPr>
        <p:grpSpPr bwMode="auto">
          <a:xfrm>
            <a:off x="179388" y="908050"/>
            <a:ext cx="8785225" cy="5791200"/>
            <a:chOff x="179388" y="908050"/>
            <a:chExt cx="8785225" cy="5791200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214313" y="908050"/>
              <a:ext cx="8713787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Managementprozesse</a:t>
              </a:r>
              <a:endPara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79388" y="2492375"/>
              <a:ext cx="8713787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Leistungsprozesse</a:t>
              </a:r>
              <a:endPara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79388" y="4500563"/>
              <a:ext cx="8713787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Unterstützungsprozesse</a:t>
              </a:r>
              <a:endPara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flipV="1">
              <a:off x="179388" y="908050"/>
              <a:ext cx="360362" cy="388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>
                  <a:solidFill>
                    <a:srgbClr val="000000"/>
                  </a:solidFill>
                  <a:latin typeface="Arial" charset="0"/>
                </a:rPr>
                <a:t>Kunde</a:t>
              </a:r>
              <a:endParaRPr lang="de-DE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 rot="10800000">
              <a:off x="8604250" y="4899025"/>
              <a:ext cx="360363" cy="17637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 dirty="0">
                  <a:solidFill>
                    <a:srgbClr val="000000"/>
                  </a:solidFill>
                  <a:latin typeface="Arial" charset="0"/>
                </a:rPr>
                <a:t>Mitarbeiter</a:t>
              </a:r>
              <a:endParaRPr lang="de-DE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flipV="1">
              <a:off x="8604250" y="908050"/>
              <a:ext cx="360363" cy="388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>
                  <a:solidFill>
                    <a:srgbClr val="000000"/>
                  </a:solidFill>
                  <a:latin typeface="Arial" charset="0"/>
                </a:rPr>
                <a:t>Kunde</a:t>
              </a:r>
              <a:endParaRPr lang="de-DE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 rot="10800000">
              <a:off x="179388" y="4902200"/>
              <a:ext cx="360362" cy="17970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 dirty="0">
                  <a:solidFill>
                    <a:srgbClr val="000000"/>
                  </a:solidFill>
                  <a:latin typeface="Arial" charset="0"/>
                </a:rPr>
                <a:t>Lieferant</a:t>
              </a:r>
              <a:endParaRPr lang="de-DE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" name="AutoShape 41"/>
          <p:cNvSpPr>
            <a:spLocks noChangeArrowheads="1"/>
          </p:cNvSpPr>
          <p:nvPr/>
        </p:nvSpPr>
        <p:spPr bwMode="auto">
          <a:xfrm>
            <a:off x="1906588" y="2917825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Anfrage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6589713" y="28241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 lagern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pPr eaLnBrk="1" hangingPunct="1"/>
            <a:r>
              <a:rPr lang="de-AT" altLang="de-DE"/>
              <a:t>Prozessmodell</a:t>
            </a:r>
            <a:endParaRPr lang="de-DE" altLang="de-DE"/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>
            <a:off x="6589713" y="36337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versenden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auto">
          <a:xfrm>
            <a:off x="665163" y="39766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Aufträge planen</a:t>
            </a: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6589713" y="32242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verpacken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4284663" y="32162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Blättchen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fertigen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4284663" y="36480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Papier für Filter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fertigen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4284663" y="40497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Hülsen fertigen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665163" y="36052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Auftrag prüfen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665163" y="32400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Angebot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erstellen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665163" y="28813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Anfrage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bearbeiten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 rot="16200000">
            <a:off x="3457575" y="32051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Material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bereitstellen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4332288" y="54356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Qualität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sichern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AutoShape 36"/>
          <p:cNvSpPr>
            <a:spLocks noChangeArrowheads="1"/>
          </p:cNvSpPr>
          <p:nvPr/>
        </p:nvSpPr>
        <p:spPr bwMode="auto">
          <a:xfrm>
            <a:off x="2652713" y="40370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Maschinen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warten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AutoShape 36"/>
          <p:cNvSpPr>
            <a:spLocks noChangeArrowheads="1"/>
          </p:cNvSpPr>
          <p:nvPr/>
        </p:nvSpPr>
        <p:spPr bwMode="auto">
          <a:xfrm>
            <a:off x="2652713" y="32559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Maschinen 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rüsten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 flipH="1">
            <a:off x="5087938" y="36226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Daten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erfassen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AutoShape 36"/>
          <p:cNvSpPr>
            <a:spLocks noChangeArrowheads="1"/>
          </p:cNvSpPr>
          <p:nvPr/>
        </p:nvSpPr>
        <p:spPr bwMode="auto">
          <a:xfrm>
            <a:off x="4332288" y="57975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Qualität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aufzeichnen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 rot="16200000">
            <a:off x="1933575" y="55483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Wareneingang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prüfen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6589713" y="40195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verladen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2649538" y="28479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Maschinen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einstellen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auto">
          <a:xfrm>
            <a:off x="4284663" y="28241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Bobinen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gummieren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5411788" y="28082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Bobinen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klimatisieren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2649538" y="36496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Maschinen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reinigen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auto">
          <a:xfrm rot="16200000" flipH="1">
            <a:off x="2365375" y="56261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Lieferungen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reklamieren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AutoShape 36"/>
          <p:cNvSpPr>
            <a:spLocks noChangeArrowheads="1"/>
          </p:cNvSpPr>
          <p:nvPr/>
        </p:nvSpPr>
        <p:spPr bwMode="auto">
          <a:xfrm rot="16200000" flipH="1">
            <a:off x="1525588" y="56261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Spezifikationen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anfordern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auto">
          <a:xfrm rot="16200000" flipH="1">
            <a:off x="1093788" y="56102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Rohmaterial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einkaufen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78" name="Group 110"/>
          <p:cNvGrpSpPr>
            <a:grpSpLocks/>
          </p:cNvGrpSpPr>
          <p:nvPr/>
        </p:nvGrpSpPr>
        <p:grpSpPr bwMode="auto">
          <a:xfrm>
            <a:off x="4284663" y="1270000"/>
            <a:ext cx="1512887" cy="1152525"/>
            <a:chOff x="4422" y="572"/>
            <a:chExt cx="953" cy="726"/>
          </a:xfrm>
        </p:grpSpPr>
        <p:sp>
          <p:nvSpPr>
            <p:cNvPr id="48" name="AutoShape 71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Unternehmens-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ziele festlegen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AutoShape 72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Unternehmen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verbessern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QM-System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bewerten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79" name="AutoShape 90"/>
          <p:cNvSpPr>
            <a:spLocks noChangeArrowheads="1"/>
          </p:cNvSpPr>
          <p:nvPr/>
        </p:nvSpPr>
        <p:spPr bwMode="auto">
          <a:xfrm>
            <a:off x="6515100" y="2060575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Daten-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analyse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0" name="AutoShape 91"/>
          <p:cNvSpPr>
            <a:spLocks noChangeArrowheads="1"/>
          </p:cNvSpPr>
          <p:nvPr/>
        </p:nvSpPr>
        <p:spPr bwMode="auto">
          <a:xfrm>
            <a:off x="6875463" y="1339850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Kundenzu-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friedenheit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1" name="AutoShape 92"/>
          <p:cNvSpPr>
            <a:spLocks noChangeArrowheads="1"/>
          </p:cNvSpPr>
          <p:nvPr/>
        </p:nvSpPr>
        <p:spPr bwMode="auto">
          <a:xfrm>
            <a:off x="6732588" y="17002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Audit-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bericht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2" name="AutoShape 93"/>
          <p:cNvSpPr>
            <a:spLocks noChangeArrowheads="1"/>
          </p:cNvSpPr>
          <p:nvPr/>
        </p:nvSpPr>
        <p:spPr bwMode="auto">
          <a:xfrm>
            <a:off x="5722938" y="206057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Vorbeug-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3" name="AutoShape 94"/>
          <p:cNvSpPr>
            <a:spLocks noChangeArrowheads="1"/>
          </p:cNvSpPr>
          <p:nvPr/>
        </p:nvSpPr>
        <p:spPr bwMode="auto">
          <a:xfrm>
            <a:off x="6083300" y="13398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Rekla-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mationen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4" name="AutoShape 95"/>
          <p:cNvSpPr>
            <a:spLocks noChangeArrowheads="1"/>
          </p:cNvSpPr>
          <p:nvPr/>
        </p:nvSpPr>
        <p:spPr bwMode="auto">
          <a:xfrm>
            <a:off x="5940425" y="170021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Korrek-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turen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5" name="AutoShape 96"/>
          <p:cNvSpPr>
            <a:spLocks noChangeArrowheads="1"/>
          </p:cNvSpPr>
          <p:nvPr/>
        </p:nvSpPr>
        <p:spPr bwMode="auto">
          <a:xfrm>
            <a:off x="3565525" y="20621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Ziele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6" name="AutoShape 97"/>
          <p:cNvSpPr>
            <a:spLocks noChangeArrowheads="1"/>
          </p:cNvSpPr>
          <p:nvPr/>
        </p:nvSpPr>
        <p:spPr bwMode="auto">
          <a:xfrm>
            <a:off x="3998913" y="1341438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QM-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Bericht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7" name="AutoShape 98"/>
          <p:cNvSpPr>
            <a:spLocks noChangeArrowheads="1"/>
          </p:cNvSpPr>
          <p:nvPr/>
        </p:nvSpPr>
        <p:spPr bwMode="auto">
          <a:xfrm>
            <a:off x="3781425" y="170180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Folgemaß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-nahmen</a:t>
            </a:r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2088" name="Group 111"/>
          <p:cNvGrpSpPr>
            <a:grpSpLocks/>
          </p:cNvGrpSpPr>
          <p:nvPr/>
        </p:nvGrpSpPr>
        <p:grpSpPr bwMode="auto">
          <a:xfrm flipH="1">
            <a:off x="457200" y="1268413"/>
            <a:ext cx="1512888" cy="1152525"/>
            <a:chOff x="4422" y="572"/>
            <a:chExt cx="953" cy="726"/>
          </a:xfrm>
        </p:grpSpPr>
        <p:sp>
          <p:nvSpPr>
            <p:cNvPr id="61" name="AutoShape 112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 dirty="0">
                  <a:solidFill>
                    <a:srgbClr val="000000"/>
                  </a:solidFill>
                  <a:latin typeface="Arial" charset="0"/>
                </a:rPr>
                <a:t>Technologie</a:t>
              </a:r>
              <a:br>
                <a:rPr lang="de-AT" sz="1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 dirty="0">
                  <a:solidFill>
                    <a:srgbClr val="000000"/>
                  </a:solidFill>
                  <a:latin typeface="Arial" charset="0"/>
                </a:rPr>
                <a:t>evaluieren</a:t>
              </a:r>
              <a:endParaRPr lang="de-DE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AutoShape 113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Messen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besuchen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AutoShape 114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 dirty="0">
                  <a:solidFill>
                    <a:srgbClr val="000000"/>
                  </a:solidFill>
                  <a:latin typeface="Arial" charset="0"/>
                </a:rPr>
                <a:t>Markt</a:t>
              </a:r>
              <a:br>
                <a:rPr lang="de-AT" sz="1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 dirty="0">
                  <a:solidFill>
                    <a:srgbClr val="000000"/>
                  </a:solidFill>
                  <a:latin typeface="Arial" charset="0"/>
                </a:rPr>
                <a:t>beobachten</a:t>
              </a:r>
              <a:endParaRPr lang="de-DE" sz="1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89" name="Group 115"/>
          <p:cNvGrpSpPr>
            <a:grpSpLocks/>
          </p:cNvGrpSpPr>
          <p:nvPr/>
        </p:nvGrpSpPr>
        <p:grpSpPr bwMode="auto">
          <a:xfrm>
            <a:off x="7235825" y="1268413"/>
            <a:ext cx="1512888" cy="1152525"/>
            <a:chOff x="4422" y="572"/>
            <a:chExt cx="953" cy="726"/>
          </a:xfrm>
        </p:grpSpPr>
        <p:sp>
          <p:nvSpPr>
            <p:cNvPr id="65" name="AutoShape 116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Daten messen 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und analysieren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AutoShape 117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interne Audits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AutoShape 118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Kunden befragen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90" name="AutoShape 127"/>
          <p:cNvSpPr>
            <a:spLocks noChangeArrowheads="1"/>
          </p:cNvSpPr>
          <p:nvPr/>
        </p:nvSpPr>
        <p:spPr bwMode="auto">
          <a:xfrm>
            <a:off x="1906588" y="20621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Trends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9" name="AutoShape 81"/>
          <p:cNvSpPr>
            <a:spLocks noChangeArrowheads="1"/>
          </p:cNvSpPr>
          <p:nvPr/>
        </p:nvSpPr>
        <p:spPr bwMode="auto">
          <a:xfrm flipH="1">
            <a:off x="7472363" y="49371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Mitarbeiter</a:t>
            </a:r>
            <a:br>
              <a:rPr lang="de-AT" sz="1000">
                <a:solidFill>
                  <a:srgbClr val="000000"/>
                </a:solidFill>
                <a:latin typeface="Arial" charset="0"/>
              </a:rPr>
            </a:br>
            <a:r>
              <a:rPr lang="de-AT" sz="1000">
                <a:solidFill>
                  <a:srgbClr val="000000"/>
                </a:solidFill>
                <a:latin typeface="Arial" charset="0"/>
              </a:rPr>
              <a:t>auswählen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AutoShape 82"/>
          <p:cNvSpPr>
            <a:spLocks noChangeArrowheads="1"/>
          </p:cNvSpPr>
          <p:nvPr/>
        </p:nvSpPr>
        <p:spPr bwMode="auto">
          <a:xfrm flipH="1">
            <a:off x="7472363" y="53673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Mitarbeiter</a:t>
            </a:r>
            <a:br>
              <a:rPr lang="de-AT" sz="1000">
                <a:solidFill>
                  <a:srgbClr val="000000"/>
                </a:solidFill>
                <a:latin typeface="Arial" charset="0"/>
              </a:rPr>
            </a:br>
            <a:r>
              <a:rPr lang="de-AT" sz="1000">
                <a:solidFill>
                  <a:srgbClr val="000000"/>
                </a:solidFill>
                <a:latin typeface="Arial" charset="0"/>
              </a:rPr>
              <a:t>schulen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AutoShape 83"/>
          <p:cNvSpPr>
            <a:spLocks noChangeArrowheads="1"/>
          </p:cNvSpPr>
          <p:nvPr/>
        </p:nvSpPr>
        <p:spPr bwMode="auto">
          <a:xfrm flipH="1">
            <a:off x="7472363" y="57991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Messtechnik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AutoShape 84"/>
          <p:cNvSpPr>
            <a:spLocks noChangeArrowheads="1"/>
          </p:cNvSpPr>
          <p:nvPr/>
        </p:nvSpPr>
        <p:spPr bwMode="auto">
          <a:xfrm flipH="1">
            <a:off x="7472363" y="62309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Dokumente</a:t>
            </a:r>
          </a:p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lenken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5" name="AutoShape 85"/>
          <p:cNvSpPr>
            <a:spLocks noChangeArrowheads="1"/>
          </p:cNvSpPr>
          <p:nvPr/>
        </p:nvSpPr>
        <p:spPr bwMode="auto">
          <a:xfrm>
            <a:off x="6664325" y="53641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Aus-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bildung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6" name="AutoShape 86"/>
          <p:cNvSpPr>
            <a:spLocks noChangeArrowheads="1"/>
          </p:cNvSpPr>
          <p:nvPr/>
        </p:nvSpPr>
        <p:spPr bwMode="auto">
          <a:xfrm>
            <a:off x="6664325" y="586898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Weiter-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bildung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5" name="AutoShape 107"/>
          <p:cNvSpPr>
            <a:spLocks noChangeArrowheads="1"/>
          </p:cNvSpPr>
          <p:nvPr/>
        </p:nvSpPr>
        <p:spPr bwMode="auto">
          <a:xfrm rot="5400000" flipH="1" flipV="1">
            <a:off x="5861050" y="55054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QM-System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betreiben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AutoShape 129"/>
          <p:cNvSpPr>
            <a:spLocks noChangeArrowheads="1"/>
          </p:cNvSpPr>
          <p:nvPr/>
        </p:nvSpPr>
        <p:spPr bwMode="auto">
          <a:xfrm rot="16200000" flipH="1">
            <a:off x="268288" y="55816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Lieferanten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auswählen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AutoShape 130"/>
          <p:cNvSpPr>
            <a:spLocks noChangeArrowheads="1"/>
          </p:cNvSpPr>
          <p:nvPr/>
        </p:nvSpPr>
        <p:spPr bwMode="auto">
          <a:xfrm rot="16200000">
            <a:off x="700088" y="55800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Lieferanten</a:t>
            </a:r>
          </a:p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qualifizieren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00" name="AutoShape 131"/>
          <p:cNvSpPr>
            <a:spLocks noChangeArrowheads="1"/>
          </p:cNvSpPr>
          <p:nvPr/>
        </p:nvSpPr>
        <p:spPr bwMode="auto">
          <a:xfrm>
            <a:off x="654050" y="6338888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Erstmuster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1" name="AutoShape 38"/>
          <p:cNvSpPr>
            <a:spLocks noChangeArrowheads="1"/>
          </p:cNvSpPr>
          <p:nvPr/>
        </p:nvSpPr>
        <p:spPr bwMode="auto">
          <a:xfrm>
            <a:off x="1906588" y="3289300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Anbot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2" name="AutoShape 45"/>
          <p:cNvSpPr>
            <a:spLocks noChangeArrowheads="1"/>
          </p:cNvSpPr>
          <p:nvPr/>
        </p:nvSpPr>
        <p:spPr bwMode="auto">
          <a:xfrm>
            <a:off x="1906588" y="36623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Auftrag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3" name="AutoShape 132"/>
          <p:cNvSpPr>
            <a:spLocks noChangeArrowheads="1"/>
          </p:cNvSpPr>
          <p:nvPr/>
        </p:nvSpPr>
        <p:spPr bwMode="auto">
          <a:xfrm>
            <a:off x="1490663" y="6338888"/>
            <a:ext cx="719137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Bestellung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4" name="AutoShape 132"/>
          <p:cNvSpPr>
            <a:spLocks noChangeArrowheads="1"/>
          </p:cNvSpPr>
          <p:nvPr/>
        </p:nvSpPr>
        <p:spPr bwMode="auto">
          <a:xfrm>
            <a:off x="2330450" y="6345238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Reklamation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5" name="AutoShape 132"/>
          <p:cNvSpPr>
            <a:spLocks noChangeArrowheads="1"/>
          </p:cNvSpPr>
          <p:nvPr/>
        </p:nvSpPr>
        <p:spPr bwMode="auto">
          <a:xfrm>
            <a:off x="1906588" y="4829175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Lagerliste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6" name="AutoShape 45"/>
          <p:cNvSpPr>
            <a:spLocks noChangeArrowheads="1"/>
          </p:cNvSpPr>
          <p:nvPr/>
        </p:nvSpPr>
        <p:spPr bwMode="auto">
          <a:xfrm>
            <a:off x="1897063" y="40497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Planauftrag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7" name="AutoShape 127"/>
          <p:cNvSpPr>
            <a:spLocks noChangeArrowheads="1"/>
          </p:cNvSpPr>
          <p:nvPr/>
        </p:nvSpPr>
        <p:spPr bwMode="auto">
          <a:xfrm>
            <a:off x="7812088" y="40370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Lieferschein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8" name="AutoShape 127"/>
          <p:cNvSpPr>
            <a:spLocks noChangeArrowheads="1"/>
          </p:cNvSpPr>
          <p:nvPr/>
        </p:nvSpPr>
        <p:spPr bwMode="auto">
          <a:xfrm>
            <a:off x="7812088" y="361632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Versand-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papiere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9" name="AutoShape 127"/>
          <p:cNvSpPr>
            <a:spLocks noChangeArrowheads="1"/>
          </p:cNvSpPr>
          <p:nvPr/>
        </p:nvSpPr>
        <p:spPr bwMode="auto">
          <a:xfrm>
            <a:off x="7812088" y="321627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Bestands-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liste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3" name="AutoShape 107"/>
          <p:cNvSpPr>
            <a:spLocks noChangeArrowheads="1"/>
          </p:cNvSpPr>
          <p:nvPr/>
        </p:nvSpPr>
        <p:spPr bwMode="auto">
          <a:xfrm rot="5400000" flipH="1" flipV="1">
            <a:off x="5184775" y="55483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System </a:t>
            </a:r>
            <a:r>
              <a:rPr lang="de-AT" sz="1000" dirty="0" err="1">
                <a:solidFill>
                  <a:srgbClr val="000000"/>
                </a:solidFill>
                <a:latin typeface="Arial" charset="0"/>
              </a:rPr>
              <a:t>kontinu</a:t>
            </a:r>
            <a:r>
              <a:rPr lang="de-AT" sz="1000" dirty="0">
                <a:solidFill>
                  <a:srgbClr val="000000"/>
                </a:solidFill>
                <a:latin typeface="Arial" charset="0"/>
              </a:rPr>
              <a:t>-</a:t>
            </a:r>
          </a:p>
          <a:p>
            <a:pPr algn="ctr">
              <a:defRPr/>
            </a:pPr>
            <a:r>
              <a:rPr lang="de-AT" sz="1000" dirty="0" err="1">
                <a:solidFill>
                  <a:srgbClr val="000000"/>
                </a:solidFill>
                <a:latin typeface="Arial" charset="0"/>
              </a:rPr>
              <a:t>ierlich</a:t>
            </a: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verbessern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8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562869" y="633521"/>
            <a:ext cx="629716" cy="242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Vertrieb</a:t>
            </a:r>
          </a:p>
        </p:txBody>
      </p:sp>
      <p:sp>
        <p:nvSpPr>
          <p:cNvPr id="60" name="Rechteck 59"/>
          <p:cNvSpPr/>
          <p:nvPr/>
        </p:nvSpPr>
        <p:spPr>
          <a:xfrm>
            <a:off x="733286" y="4921884"/>
            <a:ext cx="7704220" cy="1402684"/>
          </a:xfrm>
          <a:prstGeom prst="rect">
            <a:avLst/>
          </a:prstGeom>
          <a:solidFill>
            <a:srgbClr val="92D050">
              <a:alpha val="29000"/>
            </a:srgbClr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44701" y="2629089"/>
            <a:ext cx="7704220" cy="2116481"/>
          </a:xfrm>
          <a:prstGeom prst="rect">
            <a:avLst/>
          </a:prstGeom>
          <a:solidFill>
            <a:schemeClr val="tx2">
              <a:alpha val="29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290066" y="639192"/>
            <a:ext cx="7158855" cy="1814438"/>
          </a:xfrm>
          <a:prstGeom prst="rect">
            <a:avLst/>
          </a:prstGeom>
          <a:solidFill>
            <a:srgbClr val="FF0000">
              <a:alpha val="29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792000" y="2880000"/>
            <a:ext cx="1476000" cy="504000"/>
          </a:xfrm>
          <a:custGeom>
            <a:avLst/>
            <a:gdLst>
              <a:gd name="connsiteX0" fmla="*/ 0 w 4047725"/>
              <a:gd name="connsiteY0" fmla="*/ 0 h 1001950"/>
              <a:gd name="connsiteX1" fmla="*/ 3546750 w 4047725"/>
              <a:gd name="connsiteY1" fmla="*/ 0 h 1001950"/>
              <a:gd name="connsiteX2" fmla="*/ 4047725 w 4047725"/>
              <a:gd name="connsiteY2" fmla="*/ 500975 h 1001950"/>
              <a:gd name="connsiteX3" fmla="*/ 3546750 w 4047725"/>
              <a:gd name="connsiteY3" fmla="*/ 1001950 h 1001950"/>
              <a:gd name="connsiteX4" fmla="*/ 0 w 4047725"/>
              <a:gd name="connsiteY4" fmla="*/ 1001950 h 1001950"/>
              <a:gd name="connsiteX5" fmla="*/ 500975 w 4047725"/>
              <a:gd name="connsiteY5" fmla="*/ 500975 h 1001950"/>
              <a:gd name="connsiteX6" fmla="*/ 0 w 4047725"/>
              <a:gd name="connsiteY6" fmla="*/ 0 h 1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7725" h="1001950">
                <a:moveTo>
                  <a:pt x="0" y="0"/>
                </a:moveTo>
                <a:lnTo>
                  <a:pt x="3546750" y="0"/>
                </a:lnTo>
                <a:lnTo>
                  <a:pt x="4047725" y="500975"/>
                </a:lnTo>
                <a:lnTo>
                  <a:pt x="3546750" y="1001950"/>
                </a:lnTo>
                <a:lnTo>
                  <a:pt x="0" y="1001950"/>
                </a:lnTo>
                <a:lnTo>
                  <a:pt x="500975" y="500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608989" tIns="36005" rIns="536980" bIns="36005" numCol="1" spcCol="1270" anchor="ctr" anchorCtr="0">
            <a:noAutofit/>
          </a:bodyPr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</a:pP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Auftrag</a:t>
            </a:r>
            <a:b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entgegennehmen</a:t>
            </a:r>
          </a:p>
        </p:txBody>
      </p:sp>
      <p:sp>
        <p:nvSpPr>
          <p:cNvPr id="40" name="Freihandform 39"/>
          <p:cNvSpPr/>
          <p:nvPr/>
        </p:nvSpPr>
        <p:spPr>
          <a:xfrm>
            <a:off x="2829856" y="2880000"/>
            <a:ext cx="1476000" cy="504000"/>
          </a:xfrm>
          <a:custGeom>
            <a:avLst/>
            <a:gdLst>
              <a:gd name="connsiteX0" fmla="*/ 0 w 4047725"/>
              <a:gd name="connsiteY0" fmla="*/ 0 h 1001950"/>
              <a:gd name="connsiteX1" fmla="*/ 3546750 w 4047725"/>
              <a:gd name="connsiteY1" fmla="*/ 0 h 1001950"/>
              <a:gd name="connsiteX2" fmla="*/ 4047725 w 4047725"/>
              <a:gd name="connsiteY2" fmla="*/ 500975 h 1001950"/>
              <a:gd name="connsiteX3" fmla="*/ 3546750 w 4047725"/>
              <a:gd name="connsiteY3" fmla="*/ 1001950 h 1001950"/>
              <a:gd name="connsiteX4" fmla="*/ 0 w 4047725"/>
              <a:gd name="connsiteY4" fmla="*/ 1001950 h 1001950"/>
              <a:gd name="connsiteX5" fmla="*/ 500975 w 4047725"/>
              <a:gd name="connsiteY5" fmla="*/ 500975 h 1001950"/>
              <a:gd name="connsiteX6" fmla="*/ 0 w 4047725"/>
              <a:gd name="connsiteY6" fmla="*/ 0 h 1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7725" h="1001950">
                <a:moveTo>
                  <a:pt x="0" y="0"/>
                </a:moveTo>
                <a:lnTo>
                  <a:pt x="3546750" y="0"/>
                </a:lnTo>
                <a:lnTo>
                  <a:pt x="4047725" y="500975"/>
                </a:lnTo>
                <a:lnTo>
                  <a:pt x="3546750" y="1001950"/>
                </a:lnTo>
                <a:lnTo>
                  <a:pt x="0" y="1001950"/>
                </a:lnTo>
                <a:lnTo>
                  <a:pt x="500975" y="500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608989" tIns="36005" rIns="536980" bIns="36005" numCol="1" spcCol="1270" anchor="ctr" anchorCtr="0">
            <a:noAutofit/>
          </a:bodyPr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</a:pP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Aufträge durchführen</a:t>
            </a:r>
          </a:p>
        </p:txBody>
      </p:sp>
      <p:grpSp>
        <p:nvGrpSpPr>
          <p:cNvPr id="50" name="Gruppieren 49"/>
          <p:cNvGrpSpPr/>
          <p:nvPr/>
        </p:nvGrpSpPr>
        <p:grpSpPr>
          <a:xfrm>
            <a:off x="816744" y="5191505"/>
            <a:ext cx="7546019" cy="540000"/>
            <a:chOff x="587971" y="5377943"/>
            <a:chExt cx="5838243" cy="540000"/>
          </a:xfrm>
          <a:solidFill>
            <a:srgbClr val="00B050"/>
          </a:solidFill>
        </p:grpSpPr>
        <p:sp>
          <p:nvSpPr>
            <p:cNvPr id="51" name="Freihandform 50"/>
            <p:cNvSpPr/>
            <p:nvPr/>
          </p:nvSpPr>
          <p:spPr>
            <a:xfrm>
              <a:off x="587971" y="5377943"/>
              <a:ext cx="1274098" cy="540000"/>
            </a:xfrm>
            <a:custGeom>
              <a:avLst/>
              <a:gdLst>
                <a:gd name="connsiteX0" fmla="*/ 0 w 1440318"/>
                <a:gd name="connsiteY0" fmla="*/ 0 h 731785"/>
                <a:gd name="connsiteX1" fmla="*/ 1440318 w 1440318"/>
                <a:gd name="connsiteY1" fmla="*/ 0 h 731785"/>
                <a:gd name="connsiteX2" fmla="*/ 1440318 w 1440318"/>
                <a:gd name="connsiteY2" fmla="*/ 731785 h 731785"/>
                <a:gd name="connsiteX3" fmla="*/ 0 w 1440318"/>
                <a:gd name="connsiteY3" fmla="*/ 731785 h 731785"/>
                <a:gd name="connsiteX4" fmla="*/ 0 w 1440318"/>
                <a:gd name="connsiteY4" fmla="*/ 0 h 7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318" h="731785">
                  <a:moveTo>
                    <a:pt x="0" y="0"/>
                  </a:moveTo>
                  <a:lnTo>
                    <a:pt x="1440318" y="0"/>
                  </a:lnTo>
                  <a:lnTo>
                    <a:pt x="1440318" y="731785"/>
                  </a:lnTo>
                  <a:lnTo>
                    <a:pt x="0" y="731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Infrastruktur managen</a:t>
              </a:r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2120083" y="5377943"/>
              <a:ext cx="1274098" cy="540000"/>
            </a:xfrm>
            <a:custGeom>
              <a:avLst/>
              <a:gdLst>
                <a:gd name="connsiteX0" fmla="*/ 0 w 1829463"/>
                <a:gd name="connsiteY0" fmla="*/ 0 h 731785"/>
                <a:gd name="connsiteX1" fmla="*/ 1829463 w 1829463"/>
                <a:gd name="connsiteY1" fmla="*/ 0 h 731785"/>
                <a:gd name="connsiteX2" fmla="*/ 1829463 w 1829463"/>
                <a:gd name="connsiteY2" fmla="*/ 731785 h 731785"/>
                <a:gd name="connsiteX3" fmla="*/ 0 w 1829463"/>
                <a:gd name="connsiteY3" fmla="*/ 731785 h 731785"/>
                <a:gd name="connsiteX4" fmla="*/ 0 w 1829463"/>
                <a:gd name="connsiteY4" fmla="*/ 0 h 7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463" h="731785">
                  <a:moveTo>
                    <a:pt x="0" y="0"/>
                  </a:moveTo>
                  <a:lnTo>
                    <a:pt x="1829463" y="0"/>
                  </a:lnTo>
                  <a:lnTo>
                    <a:pt x="1829463" y="731785"/>
                  </a:lnTo>
                  <a:lnTo>
                    <a:pt x="0" y="731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personelle Ressourcen entwickeln</a:t>
              </a: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3642962" y="5377943"/>
              <a:ext cx="1274098" cy="540000"/>
            </a:xfrm>
            <a:custGeom>
              <a:avLst/>
              <a:gdLst>
                <a:gd name="connsiteX0" fmla="*/ 0 w 1829463"/>
                <a:gd name="connsiteY0" fmla="*/ 0 h 731785"/>
                <a:gd name="connsiteX1" fmla="*/ 1829463 w 1829463"/>
                <a:gd name="connsiteY1" fmla="*/ 0 h 731785"/>
                <a:gd name="connsiteX2" fmla="*/ 1829463 w 1829463"/>
                <a:gd name="connsiteY2" fmla="*/ 731785 h 731785"/>
                <a:gd name="connsiteX3" fmla="*/ 0 w 1829463"/>
                <a:gd name="connsiteY3" fmla="*/ 731785 h 731785"/>
                <a:gd name="connsiteX4" fmla="*/ 0 w 1829463"/>
                <a:gd name="connsiteY4" fmla="*/ 0 h 7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463" h="731785">
                  <a:moveTo>
                    <a:pt x="0" y="0"/>
                  </a:moveTo>
                  <a:lnTo>
                    <a:pt x="1829463" y="0"/>
                  </a:lnTo>
                  <a:lnTo>
                    <a:pt x="1829463" y="731785"/>
                  </a:lnTo>
                  <a:lnTo>
                    <a:pt x="0" y="731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Reklamation managen</a:t>
              </a:r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152116" y="5377943"/>
              <a:ext cx="1274098" cy="540000"/>
            </a:xfrm>
            <a:custGeom>
              <a:avLst/>
              <a:gdLst>
                <a:gd name="connsiteX0" fmla="*/ 0 w 1829463"/>
                <a:gd name="connsiteY0" fmla="*/ 0 h 731785"/>
                <a:gd name="connsiteX1" fmla="*/ 1829463 w 1829463"/>
                <a:gd name="connsiteY1" fmla="*/ 0 h 731785"/>
                <a:gd name="connsiteX2" fmla="*/ 1829463 w 1829463"/>
                <a:gd name="connsiteY2" fmla="*/ 731785 h 731785"/>
                <a:gd name="connsiteX3" fmla="*/ 0 w 1829463"/>
                <a:gd name="connsiteY3" fmla="*/ 731785 h 731785"/>
                <a:gd name="connsiteX4" fmla="*/ 0 w 1829463"/>
                <a:gd name="connsiteY4" fmla="*/ 0 h 7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463" h="731785">
                  <a:moveTo>
                    <a:pt x="0" y="0"/>
                  </a:moveTo>
                  <a:lnTo>
                    <a:pt x="1829463" y="0"/>
                  </a:lnTo>
                  <a:lnTo>
                    <a:pt x="1829463" y="731785"/>
                  </a:lnTo>
                  <a:lnTo>
                    <a:pt x="0" y="731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Outsourcing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411550" y="754693"/>
            <a:ext cx="6899680" cy="879555"/>
            <a:chOff x="924085" y="1234105"/>
            <a:chExt cx="7021163" cy="879555"/>
          </a:xfrm>
        </p:grpSpPr>
        <p:sp>
          <p:nvSpPr>
            <p:cNvPr id="20" name="Eingekerbter Richtungspfeil 19"/>
            <p:cNvSpPr/>
            <p:nvPr/>
          </p:nvSpPr>
          <p:spPr>
            <a:xfrm rot="10800000" flipV="1">
              <a:off x="6325248" y="1390021"/>
              <a:ext cx="1620000" cy="540000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490" tIns="89490" rIns="89490" bIns="8949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Kunden-zufriedenheit</a:t>
              </a:r>
            </a:p>
          </p:txBody>
        </p:sp>
        <p:sp>
          <p:nvSpPr>
            <p:cNvPr id="22" name="Eingekerbter Richtungspfeil 21"/>
            <p:cNvSpPr/>
            <p:nvPr/>
          </p:nvSpPr>
          <p:spPr>
            <a:xfrm rot="10800000" flipV="1">
              <a:off x="4469321" y="1390021"/>
              <a:ext cx="1620000" cy="540000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490" tIns="89490" rIns="89490" bIns="8949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Qualität managen</a:t>
              </a:r>
            </a:p>
          </p:txBody>
        </p:sp>
        <p:sp>
          <p:nvSpPr>
            <p:cNvPr id="23" name="Pfeil nach rechts 22"/>
            <p:cNvSpPr/>
            <p:nvPr/>
          </p:nvSpPr>
          <p:spPr>
            <a:xfrm rot="10800000" flipV="1">
              <a:off x="2723248" y="1234105"/>
              <a:ext cx="1580436" cy="879555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wrap="square" anchor="ctr" anchorCtr="0"/>
            <a:lstStyle/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AT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Unternehmen kontinuierlich weiterentwickeln</a:t>
              </a:r>
            </a:p>
          </p:txBody>
        </p:sp>
        <p:sp>
          <p:nvSpPr>
            <p:cNvPr id="26" name="Eingekerbter Richtungspfeil 25"/>
            <p:cNvSpPr/>
            <p:nvPr/>
          </p:nvSpPr>
          <p:spPr>
            <a:xfrm rot="10800000" flipV="1">
              <a:off x="924085" y="1390021"/>
              <a:ext cx="1620000" cy="540000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490" tIns="89490" rIns="89490" bIns="8949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Strategie/Ziele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entwickeln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296150" y="593951"/>
            <a:ext cx="24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srgbClr val="FF0000"/>
                </a:solidFill>
                <a:cs typeface="Arial" panose="020B0604020202020204" pitchFamily="34" charset="0"/>
              </a:rPr>
              <a:t>Führungsprozesse</a:t>
            </a:r>
            <a:endParaRPr lang="de-DE" sz="9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5860" y="2594797"/>
            <a:ext cx="24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srgbClr val="0070C0"/>
                </a:solidFill>
                <a:cs typeface="Arial" panose="020B0604020202020204" pitchFamily="34" charset="0"/>
              </a:rPr>
              <a:t>Leistungsprozesse</a:t>
            </a:r>
            <a:endParaRPr lang="de-DE" sz="9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8761" y="4871326"/>
            <a:ext cx="24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srgbClr val="00B050"/>
                </a:solidFill>
                <a:cs typeface="Arial" panose="020B0604020202020204" pitchFamily="34" charset="0"/>
              </a:rPr>
              <a:t>Unterstützungsprozesse</a:t>
            </a:r>
            <a:endParaRPr lang="de-DE" sz="11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51215" y="1449371"/>
            <a:ext cx="1624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Kunden befragen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Maßnahmen festlegen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Maßnahmen durchführen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129443" y="1445664"/>
            <a:ext cx="18217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Q-Ziele festlegen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Q-System auditieren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Abweichungen/ Verbesserungen aufzeigen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Maßnahmen festlegen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Maßnahmen durchführen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Managementsystem bewerten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6820" y="639192"/>
            <a:ext cx="323165" cy="4246578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solidFill>
                  <a:prstClr val="black"/>
                </a:solidFill>
                <a:cs typeface="Arial" panose="020B0604020202020204" pitchFamily="34" charset="0"/>
              </a:rPr>
              <a:t>	Kunden</a:t>
            </a:r>
          </a:p>
        </p:txBody>
      </p:sp>
      <p:sp>
        <p:nvSpPr>
          <p:cNvPr id="18" name="Eingekerbter Richtungspfeil 17"/>
          <p:cNvSpPr/>
          <p:nvPr/>
        </p:nvSpPr>
        <p:spPr>
          <a:xfrm>
            <a:off x="232258" y="2878679"/>
            <a:ext cx="360000" cy="360000"/>
          </a:xfrm>
          <a:prstGeom prst="chevron">
            <a:avLst>
              <a:gd name="adj" fmla="val 435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feld 10"/>
          <p:cNvSpPr txBox="1"/>
          <p:nvPr/>
        </p:nvSpPr>
        <p:spPr>
          <a:xfrm>
            <a:off x="8665559" y="639192"/>
            <a:ext cx="323165" cy="4252372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solidFill>
                  <a:prstClr val="black"/>
                </a:solidFill>
                <a:cs typeface="Arial" panose="020B0604020202020204" pitchFamily="34" charset="0"/>
              </a:rPr>
              <a:t>Kunden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43469" y="1449371"/>
            <a:ext cx="159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Unternehmens-/ Abteilungsziele festlegen</a:t>
            </a:r>
          </a:p>
        </p:txBody>
      </p:sp>
      <p:sp>
        <p:nvSpPr>
          <p:cNvPr id="44" name="Pfeil nach unten 43"/>
          <p:cNvSpPr/>
          <p:nvPr/>
        </p:nvSpPr>
        <p:spPr>
          <a:xfrm rot="16200000">
            <a:off x="8386694" y="3096000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feil nach unten 44"/>
          <p:cNvSpPr/>
          <p:nvPr/>
        </p:nvSpPr>
        <p:spPr>
          <a:xfrm>
            <a:off x="2672062" y="2485178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feil nach unten 45"/>
          <p:cNvSpPr/>
          <p:nvPr/>
        </p:nvSpPr>
        <p:spPr>
          <a:xfrm>
            <a:off x="4914229" y="2489142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feil nach unten 46"/>
          <p:cNvSpPr/>
          <p:nvPr/>
        </p:nvSpPr>
        <p:spPr>
          <a:xfrm rot="10800000">
            <a:off x="2808084" y="4763326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feil nach unten 47"/>
          <p:cNvSpPr/>
          <p:nvPr/>
        </p:nvSpPr>
        <p:spPr>
          <a:xfrm rot="10800000">
            <a:off x="5003445" y="4765902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feil nach unten 48"/>
          <p:cNvSpPr/>
          <p:nvPr/>
        </p:nvSpPr>
        <p:spPr>
          <a:xfrm rot="10800000">
            <a:off x="7389245" y="4766523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834500" y="5726430"/>
            <a:ext cx="162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Gebäude-, Betriebsmanagement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785887" y="5726430"/>
            <a:ext cx="1657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neue Mitarbeiter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Personal entwickeln</a:t>
            </a:r>
            <a:b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(Aus-/Weiterbildung, MAG)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765367" y="5726430"/>
            <a:ext cx="1655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Beschwerden abwickeln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719260" y="5712046"/>
            <a:ext cx="1661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Waschstraße warten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LKWs reparieren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EDV betreuen u. warten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3724"/>
              </p:ext>
            </p:extLst>
          </p:nvPr>
        </p:nvGraphicFramePr>
        <p:xfrm>
          <a:off x="66819" y="6385177"/>
          <a:ext cx="8998851" cy="467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Erstellt: Name/Datum/Abt. </a:t>
                      </a:r>
                      <a:r>
                        <a:rPr lang="de-AT" sz="9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Kurzz</a:t>
                      </a: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Überprüft: Name/Datum/Abt. Kurzz.</a:t>
                      </a:r>
                      <a:endParaRPr lang="de-DE" sz="10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Genehmigt: Name/Datum/Abt. Kurzz.</a:t>
                      </a:r>
                      <a:endParaRPr lang="de-DE" sz="10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…/21.10.2015/QMB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…/22.10.2015/QM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…/22.10.2015/GF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3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Pfad: Q:\04_Kontext\040400_HB_01_Prozessmodell</a:t>
                      </a:r>
                      <a:endParaRPr lang="de-AT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31230" algn="r"/>
                        </a:tabLst>
                      </a:pP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Freihandform 54"/>
          <p:cNvSpPr/>
          <p:nvPr/>
        </p:nvSpPr>
        <p:spPr>
          <a:xfrm>
            <a:off x="6825856" y="2880000"/>
            <a:ext cx="1476000" cy="540000"/>
          </a:xfrm>
          <a:custGeom>
            <a:avLst/>
            <a:gdLst>
              <a:gd name="connsiteX0" fmla="*/ 0 w 4047725"/>
              <a:gd name="connsiteY0" fmla="*/ 0 h 1001950"/>
              <a:gd name="connsiteX1" fmla="*/ 3546750 w 4047725"/>
              <a:gd name="connsiteY1" fmla="*/ 0 h 1001950"/>
              <a:gd name="connsiteX2" fmla="*/ 4047725 w 4047725"/>
              <a:gd name="connsiteY2" fmla="*/ 500975 h 1001950"/>
              <a:gd name="connsiteX3" fmla="*/ 3546750 w 4047725"/>
              <a:gd name="connsiteY3" fmla="*/ 1001950 h 1001950"/>
              <a:gd name="connsiteX4" fmla="*/ 0 w 4047725"/>
              <a:gd name="connsiteY4" fmla="*/ 1001950 h 1001950"/>
              <a:gd name="connsiteX5" fmla="*/ 500975 w 4047725"/>
              <a:gd name="connsiteY5" fmla="*/ 500975 h 1001950"/>
              <a:gd name="connsiteX6" fmla="*/ 0 w 4047725"/>
              <a:gd name="connsiteY6" fmla="*/ 0 h 1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7725" h="1001950">
                <a:moveTo>
                  <a:pt x="0" y="0"/>
                </a:moveTo>
                <a:lnTo>
                  <a:pt x="3546750" y="0"/>
                </a:lnTo>
                <a:lnTo>
                  <a:pt x="4047725" y="500975"/>
                </a:lnTo>
                <a:lnTo>
                  <a:pt x="3546750" y="1001950"/>
                </a:lnTo>
                <a:lnTo>
                  <a:pt x="0" y="1001950"/>
                </a:lnTo>
                <a:lnTo>
                  <a:pt x="500975" y="500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608989" tIns="36005" rIns="536980" bIns="36005" numCol="1" spcCol="1270" anchor="ctr" anchorCtr="0">
            <a:noAutofit/>
          </a:bodyPr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</a:pP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Aufträge abrechnen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298434" y="884423"/>
            <a:ext cx="89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 err="1">
                <a:solidFill>
                  <a:prstClr val="black"/>
                </a:solidFill>
                <a:cs typeface="Arial" panose="020B0604020202020204" pitchFamily="34" charset="0"/>
              </a:rPr>
              <a:t>pot</a:t>
            </a: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. Kunden kontaktieren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1158131" y="754589"/>
            <a:ext cx="12240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Nach oben gebogener Pfeil 42"/>
          <p:cNvSpPr/>
          <p:nvPr/>
        </p:nvSpPr>
        <p:spPr>
          <a:xfrm rot="5400000">
            <a:off x="226306" y="1601027"/>
            <a:ext cx="358509" cy="272292"/>
          </a:xfrm>
          <a:prstGeom prst="bentUpArrow">
            <a:avLst>
              <a:gd name="adj1" fmla="val 17920"/>
              <a:gd name="adj2" fmla="val 25000"/>
              <a:gd name="adj3" fmla="val 25000"/>
            </a:avLst>
          </a:prstGeom>
          <a:solidFill>
            <a:schemeClr val="bg1">
              <a:lumMod val="50000"/>
            </a:schemeClr>
          </a:solidFill>
          <a:ln w="158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Nach oben gebogener Pfeil 73"/>
          <p:cNvSpPr/>
          <p:nvPr/>
        </p:nvSpPr>
        <p:spPr>
          <a:xfrm rot="10800000">
            <a:off x="195279" y="724618"/>
            <a:ext cx="376468" cy="544765"/>
          </a:xfrm>
          <a:prstGeom prst="bentUpArrow">
            <a:avLst>
              <a:gd name="adj1" fmla="val 13500"/>
              <a:gd name="adj2" fmla="val 25000"/>
              <a:gd name="adj3" fmla="val 25000"/>
            </a:avLst>
          </a:prstGeom>
          <a:solidFill>
            <a:schemeClr val="bg1">
              <a:lumMod val="50000"/>
            </a:schemeClr>
          </a:solidFill>
          <a:ln w="158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02947" y="1318493"/>
            <a:ext cx="1016384" cy="172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Anfrage bearbeiten</a:t>
            </a:r>
          </a:p>
        </p:txBody>
      </p:sp>
      <p:sp>
        <p:nvSpPr>
          <p:cNvPr id="76" name="Sechseck 75"/>
          <p:cNvSpPr/>
          <p:nvPr/>
        </p:nvSpPr>
        <p:spPr>
          <a:xfrm>
            <a:off x="562868" y="1719414"/>
            <a:ext cx="616651" cy="287486"/>
          </a:xfrm>
          <a:prstGeom prst="hexagon">
            <a:avLst>
              <a:gd name="adj" fmla="val 15736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Anfrage machbar</a:t>
            </a:r>
          </a:p>
        </p:txBody>
      </p:sp>
      <p:sp>
        <p:nvSpPr>
          <p:cNvPr id="80" name="Pfeil nach rechts 79"/>
          <p:cNvSpPr/>
          <p:nvPr/>
        </p:nvSpPr>
        <p:spPr>
          <a:xfrm>
            <a:off x="75698" y="1353863"/>
            <a:ext cx="108000" cy="10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202947" y="2416299"/>
            <a:ext cx="1016384" cy="171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 erstellen</a:t>
            </a:r>
          </a:p>
        </p:txBody>
      </p:sp>
      <p:cxnSp>
        <p:nvCxnSpPr>
          <p:cNvPr id="85" name="Gewinkelte Verbindung 84"/>
          <p:cNvCxnSpPr/>
          <p:nvPr/>
        </p:nvCxnSpPr>
        <p:spPr>
          <a:xfrm rot="5400000">
            <a:off x="549948" y="2061085"/>
            <a:ext cx="347729" cy="291679"/>
          </a:xfrm>
          <a:prstGeom prst="bentConnector3">
            <a:avLst>
              <a:gd name="adj1" fmla="val 47447"/>
            </a:avLst>
          </a:prstGeom>
          <a:ln w="41275" cap="sq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Legende mit Pfeil nach unten 95"/>
          <p:cNvSpPr/>
          <p:nvPr/>
        </p:nvSpPr>
        <p:spPr>
          <a:xfrm>
            <a:off x="2505855" y="3456000"/>
            <a:ext cx="1800000" cy="2520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WE: KFZ kontrollieren</a:t>
            </a:r>
          </a:p>
        </p:txBody>
      </p:sp>
      <p:sp>
        <p:nvSpPr>
          <p:cNvPr id="105" name="Legende mit Pfeil nach unten 86"/>
          <p:cNvSpPr/>
          <p:nvPr/>
        </p:nvSpPr>
        <p:spPr>
          <a:xfrm>
            <a:off x="2505856" y="4428000"/>
            <a:ext cx="2412000" cy="288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KFZ zu Ladeplatz/Lagerplatz bringen</a:t>
            </a:r>
          </a:p>
        </p:txBody>
      </p:sp>
      <p:sp>
        <p:nvSpPr>
          <p:cNvPr id="106" name="Legende mit Pfeil nach unten 105"/>
          <p:cNvSpPr/>
          <p:nvPr/>
        </p:nvSpPr>
        <p:spPr>
          <a:xfrm>
            <a:off x="2505856" y="3708000"/>
            <a:ext cx="1800000" cy="2520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KFZ in Waschhalle liefern</a:t>
            </a:r>
          </a:p>
        </p:txBody>
      </p:sp>
      <p:sp>
        <p:nvSpPr>
          <p:cNvPr id="107" name="Legende mit Pfeil nach unten 106"/>
          <p:cNvSpPr/>
          <p:nvPr/>
        </p:nvSpPr>
        <p:spPr>
          <a:xfrm>
            <a:off x="2505856" y="3974499"/>
            <a:ext cx="1800000" cy="252004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KFZ aufbereiten</a:t>
            </a:r>
          </a:p>
        </p:txBody>
      </p:sp>
      <p:sp>
        <p:nvSpPr>
          <p:cNvPr id="108" name="Legende mit Pfeil nach unten 107"/>
          <p:cNvSpPr/>
          <p:nvPr/>
        </p:nvSpPr>
        <p:spPr>
          <a:xfrm>
            <a:off x="2505856" y="4235381"/>
            <a:ext cx="1800000" cy="2520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aufbereitetes KFZ kontrollieren</a:t>
            </a:r>
          </a:p>
        </p:txBody>
      </p:sp>
      <p:sp>
        <p:nvSpPr>
          <p:cNvPr id="110" name="Legende mit Pfeil nach unten 86"/>
          <p:cNvSpPr/>
          <p:nvPr/>
        </p:nvSpPr>
        <p:spPr>
          <a:xfrm>
            <a:off x="4989856" y="4428000"/>
            <a:ext cx="1080000" cy="288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KFZ-Logistik</a:t>
            </a:r>
          </a:p>
        </p:txBody>
      </p:sp>
      <p:sp>
        <p:nvSpPr>
          <p:cNvPr id="111" name="Nach oben gebogener Pfeil 110"/>
          <p:cNvSpPr/>
          <p:nvPr/>
        </p:nvSpPr>
        <p:spPr>
          <a:xfrm>
            <a:off x="6155360" y="3452971"/>
            <a:ext cx="1705741" cy="1195946"/>
          </a:xfrm>
          <a:prstGeom prst="bentUpArrow">
            <a:avLst>
              <a:gd name="adj1" fmla="val 13865"/>
              <a:gd name="adj2" fmla="val 24338"/>
              <a:gd name="adj3" fmla="val 1849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KFZ ausliefern</a:t>
            </a:r>
          </a:p>
        </p:txBody>
      </p:sp>
      <p:sp>
        <p:nvSpPr>
          <p:cNvPr id="112" name="Textfeld 111"/>
          <p:cNvSpPr txBox="1"/>
          <p:nvPr/>
        </p:nvSpPr>
        <p:spPr>
          <a:xfrm rot="16200000">
            <a:off x="6917230" y="3938857"/>
            <a:ext cx="1349064" cy="2352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900" dirty="0">
                <a:solidFill>
                  <a:prstClr val="black"/>
                </a:solidFill>
                <a:cs typeface="Arial" panose="020B0604020202020204" pitchFamily="34" charset="0"/>
              </a:rPr>
              <a:t>Übergabe bestätigen</a:t>
            </a:r>
          </a:p>
        </p:txBody>
      </p:sp>
      <p:graphicFrame>
        <p:nvGraphicFramePr>
          <p:cNvPr id="63" name="Tabel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3432"/>
              </p:ext>
            </p:extLst>
          </p:nvPr>
        </p:nvGraphicFramePr>
        <p:xfrm>
          <a:off x="66820" y="81980"/>
          <a:ext cx="8998849" cy="41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Logistik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Prozessmodell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9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Logistik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9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</a:t>
                      </a: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endParaRPr lang="de-AT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040400_HB_01</a:t>
                      </a:r>
                      <a:endParaRPr lang="de-AT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</a:t>
                      </a:r>
                      <a:r>
                        <a:rPr lang="de-A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Seite:</a:t>
                      </a:r>
                      <a:endParaRPr lang="de-AT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von 1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feil nach unten 43">
            <a:extLst>
              <a:ext uri="{FF2B5EF4-FFF2-40B4-BE49-F238E27FC236}">
                <a16:creationId xmlns:a16="http://schemas.microsoft.com/office/drawing/2014/main" id="{51E8F618-DAFC-19E5-08DE-DA1980026D5E}"/>
              </a:ext>
            </a:extLst>
          </p:cNvPr>
          <p:cNvSpPr/>
          <p:nvPr/>
        </p:nvSpPr>
        <p:spPr>
          <a:xfrm rot="5400000">
            <a:off x="8374995" y="1170893"/>
            <a:ext cx="360000" cy="108000"/>
          </a:xfrm>
          <a:prstGeom prst="down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8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14"/>
          <p:cNvGrpSpPr>
            <a:grpSpLocks/>
          </p:cNvGrpSpPr>
          <p:nvPr/>
        </p:nvGrpSpPr>
        <p:grpSpPr bwMode="auto">
          <a:xfrm>
            <a:off x="100013" y="908050"/>
            <a:ext cx="8943975" cy="5791200"/>
            <a:chOff x="100140" y="908050"/>
            <a:chExt cx="8943721" cy="5791200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214437" y="908050"/>
              <a:ext cx="871354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Managementprozesse</a:t>
              </a:r>
              <a:endPara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79513" y="2443163"/>
              <a:ext cx="871354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Leistungsprozesse</a:t>
              </a:r>
              <a:endPara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79513" y="4500563"/>
              <a:ext cx="871354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Unterstützungsprozesse</a:t>
              </a:r>
              <a:endPara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flipV="1">
              <a:off x="100140" y="908050"/>
              <a:ext cx="360352" cy="388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>
                  <a:solidFill>
                    <a:srgbClr val="000000"/>
                  </a:solidFill>
                  <a:latin typeface="Arial" charset="0"/>
                </a:rPr>
                <a:t>Kunde</a:t>
              </a:r>
              <a:endParaRPr lang="de-DE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 rot="10800000">
              <a:off x="8661284" y="4899025"/>
              <a:ext cx="360353" cy="17637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 dirty="0">
                  <a:solidFill>
                    <a:srgbClr val="000000"/>
                  </a:solidFill>
                  <a:latin typeface="Arial" charset="0"/>
                </a:rPr>
                <a:t>Partner/Mitarbeiter</a:t>
              </a:r>
              <a:endParaRPr lang="de-DE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flipV="1">
              <a:off x="8683508" y="908050"/>
              <a:ext cx="360353" cy="388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>
                  <a:solidFill>
                    <a:srgbClr val="000000"/>
                  </a:solidFill>
                  <a:latin typeface="Arial" charset="0"/>
                </a:rPr>
                <a:t>Kunde</a:t>
              </a:r>
              <a:endParaRPr lang="de-DE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 rot="10800000">
              <a:off x="122364" y="4902200"/>
              <a:ext cx="360352" cy="17970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AT" sz="1400" b="1" dirty="0">
                  <a:solidFill>
                    <a:srgbClr val="000000"/>
                  </a:solidFill>
                  <a:latin typeface="Arial" charset="0"/>
                </a:rPr>
                <a:t>Lieferant</a:t>
              </a:r>
              <a:endParaRPr lang="de-DE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" name="AutoShape 41"/>
          <p:cNvSpPr>
            <a:spLocks noChangeArrowheads="1"/>
          </p:cNvSpPr>
          <p:nvPr/>
        </p:nvSpPr>
        <p:spPr bwMode="auto">
          <a:xfrm>
            <a:off x="539750" y="3255963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Aus-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schreibung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6589713" y="28241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</a:p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verpacken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9600" cy="777875"/>
          </a:xfrm>
        </p:spPr>
        <p:txBody>
          <a:bodyPr/>
          <a:lstStyle/>
          <a:p>
            <a:pPr eaLnBrk="1" hangingPunct="1"/>
            <a:r>
              <a:rPr lang="de-AT" altLang="de-DE"/>
              <a:t>Prozessmodell</a:t>
            </a:r>
            <a:endParaRPr lang="de-DE" altLang="de-DE"/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>
            <a:off x="6589713" y="36337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montieren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auto">
          <a:xfrm>
            <a:off x="1358900" y="39893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Auftrag prüfen</a:t>
            </a: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6589713" y="32242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versenden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1358900" y="36052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Angebot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erstellen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1358900" y="32035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techn. Lösung</a:t>
            </a:r>
          </a:p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planen</a:t>
            </a: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1358900" y="28082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Anfrage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bearbeiten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 rot="16200000">
            <a:off x="2639219" y="3437732"/>
            <a:ext cx="1595437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Material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bereitstellen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4570413" y="5353050"/>
            <a:ext cx="1079500" cy="442913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Qualität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sichern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AutoShape 36"/>
          <p:cNvSpPr>
            <a:spLocks noChangeArrowheads="1"/>
          </p:cNvSpPr>
          <p:nvPr/>
        </p:nvSpPr>
        <p:spPr bwMode="auto">
          <a:xfrm>
            <a:off x="4570413" y="5786438"/>
            <a:ext cx="1079500" cy="442912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Qualität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aufzeichnen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 rot="16200000">
            <a:off x="1933575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Wareneingang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prüfen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6589713" y="40195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Montage</a:t>
            </a:r>
          </a:p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überwachen</a:t>
            </a: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auto">
          <a:xfrm rot="16200000" flipH="1">
            <a:off x="2365375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Lieferungen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reklamieren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AutoShape 36"/>
          <p:cNvSpPr>
            <a:spLocks noChangeArrowheads="1"/>
          </p:cNvSpPr>
          <p:nvPr/>
        </p:nvSpPr>
        <p:spPr bwMode="auto">
          <a:xfrm rot="16200000" flipH="1">
            <a:off x="1525588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Spezifikationen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anfordern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auto">
          <a:xfrm rot="16200000" flipH="1">
            <a:off x="1093788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Material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einkaufen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68" name="Group 110"/>
          <p:cNvGrpSpPr>
            <a:grpSpLocks/>
          </p:cNvGrpSpPr>
          <p:nvPr/>
        </p:nvGrpSpPr>
        <p:grpSpPr bwMode="auto">
          <a:xfrm>
            <a:off x="4284663" y="1270000"/>
            <a:ext cx="1512887" cy="1152525"/>
            <a:chOff x="4422" y="572"/>
            <a:chExt cx="953" cy="726"/>
          </a:xfrm>
        </p:grpSpPr>
        <p:sp>
          <p:nvSpPr>
            <p:cNvPr id="48" name="AutoShape 71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Unternehmens-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ziele festlegen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AutoShape 72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Unternehmen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verbessern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QM-System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bewerten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69" name="AutoShape 90"/>
          <p:cNvSpPr>
            <a:spLocks noChangeArrowheads="1"/>
          </p:cNvSpPr>
          <p:nvPr/>
        </p:nvSpPr>
        <p:spPr bwMode="auto">
          <a:xfrm>
            <a:off x="6515100" y="2060575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Daten-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analyse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0" name="AutoShape 91"/>
          <p:cNvSpPr>
            <a:spLocks noChangeArrowheads="1"/>
          </p:cNvSpPr>
          <p:nvPr/>
        </p:nvSpPr>
        <p:spPr bwMode="auto">
          <a:xfrm>
            <a:off x="6875463" y="1339850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Kundenzu-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friedenheit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1" name="AutoShape 92"/>
          <p:cNvSpPr>
            <a:spLocks noChangeArrowheads="1"/>
          </p:cNvSpPr>
          <p:nvPr/>
        </p:nvSpPr>
        <p:spPr bwMode="auto">
          <a:xfrm>
            <a:off x="6732588" y="17002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Audit-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bericht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2" name="AutoShape 93"/>
          <p:cNvSpPr>
            <a:spLocks noChangeArrowheads="1"/>
          </p:cNvSpPr>
          <p:nvPr/>
        </p:nvSpPr>
        <p:spPr bwMode="auto">
          <a:xfrm>
            <a:off x="5722938" y="206057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Vorbeug-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3" name="AutoShape 94"/>
          <p:cNvSpPr>
            <a:spLocks noChangeArrowheads="1"/>
          </p:cNvSpPr>
          <p:nvPr/>
        </p:nvSpPr>
        <p:spPr bwMode="auto">
          <a:xfrm>
            <a:off x="6083300" y="13398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Rekla-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mationen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4" name="AutoShape 95"/>
          <p:cNvSpPr>
            <a:spLocks noChangeArrowheads="1"/>
          </p:cNvSpPr>
          <p:nvPr/>
        </p:nvSpPr>
        <p:spPr bwMode="auto">
          <a:xfrm>
            <a:off x="5940425" y="170021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Korrek-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turen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5" name="AutoShape 96"/>
          <p:cNvSpPr>
            <a:spLocks noChangeArrowheads="1"/>
          </p:cNvSpPr>
          <p:nvPr/>
        </p:nvSpPr>
        <p:spPr bwMode="auto">
          <a:xfrm>
            <a:off x="3565525" y="20621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Ziele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6" name="AutoShape 97"/>
          <p:cNvSpPr>
            <a:spLocks noChangeArrowheads="1"/>
          </p:cNvSpPr>
          <p:nvPr/>
        </p:nvSpPr>
        <p:spPr bwMode="auto">
          <a:xfrm>
            <a:off x="3998913" y="1341438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QM-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Bericht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77" name="AutoShape 98"/>
          <p:cNvSpPr>
            <a:spLocks noChangeArrowheads="1"/>
          </p:cNvSpPr>
          <p:nvPr/>
        </p:nvSpPr>
        <p:spPr bwMode="auto">
          <a:xfrm>
            <a:off x="3781425" y="170180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Folgemaß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-nahmen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1" name="AutoShape 112"/>
          <p:cNvSpPr>
            <a:spLocks noChangeArrowheads="1"/>
          </p:cNvSpPr>
          <p:nvPr/>
        </p:nvSpPr>
        <p:spPr bwMode="auto">
          <a:xfrm>
            <a:off x="598488" y="201136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Technologie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evaluieren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AutoShape 113"/>
          <p:cNvSpPr>
            <a:spLocks noChangeArrowheads="1"/>
          </p:cNvSpPr>
          <p:nvPr/>
        </p:nvSpPr>
        <p:spPr bwMode="auto">
          <a:xfrm>
            <a:off x="608013" y="162877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Messen</a:t>
            </a:r>
            <a:br>
              <a:rPr lang="de-AT" sz="1000">
                <a:solidFill>
                  <a:srgbClr val="000000"/>
                </a:solidFill>
                <a:latin typeface="Arial" charset="0"/>
              </a:rPr>
            </a:br>
            <a:r>
              <a:rPr lang="de-AT" sz="1000">
                <a:solidFill>
                  <a:srgbClr val="000000"/>
                </a:solidFill>
                <a:latin typeface="Arial" charset="0"/>
              </a:rPr>
              <a:t>besuchen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AutoShape 114"/>
          <p:cNvSpPr>
            <a:spLocks noChangeArrowheads="1"/>
          </p:cNvSpPr>
          <p:nvPr/>
        </p:nvSpPr>
        <p:spPr bwMode="auto">
          <a:xfrm>
            <a:off x="608013" y="123825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Markt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beobachten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81" name="Group 115"/>
          <p:cNvGrpSpPr>
            <a:grpSpLocks/>
          </p:cNvGrpSpPr>
          <p:nvPr/>
        </p:nvGrpSpPr>
        <p:grpSpPr bwMode="auto">
          <a:xfrm>
            <a:off x="7235825" y="1268413"/>
            <a:ext cx="1512888" cy="1152525"/>
            <a:chOff x="4422" y="572"/>
            <a:chExt cx="953" cy="726"/>
          </a:xfrm>
        </p:grpSpPr>
        <p:sp>
          <p:nvSpPr>
            <p:cNvPr id="65" name="AutoShape 116"/>
            <p:cNvSpPr>
              <a:spLocks noChangeArrowheads="1"/>
            </p:cNvSpPr>
            <p:nvPr/>
          </p:nvSpPr>
          <p:spPr bwMode="auto">
            <a:xfrm flipH="1">
              <a:off x="4422" y="1026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Daten messen </a:t>
              </a:r>
              <a:br>
                <a:rPr lang="de-AT" sz="1000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und analysieren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AutoShape 117"/>
            <p:cNvSpPr>
              <a:spLocks noChangeArrowheads="1"/>
            </p:cNvSpPr>
            <p:nvPr/>
          </p:nvSpPr>
          <p:spPr bwMode="auto">
            <a:xfrm flipH="1">
              <a:off x="4558" y="799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interne Audits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AutoShape 118"/>
            <p:cNvSpPr>
              <a:spLocks noChangeArrowheads="1"/>
            </p:cNvSpPr>
            <p:nvPr/>
          </p:nvSpPr>
          <p:spPr bwMode="auto">
            <a:xfrm flipH="1">
              <a:off x="4695" y="572"/>
              <a:ext cx="680" cy="272"/>
            </a:xfrm>
            <a:prstGeom prst="rightArrow">
              <a:avLst>
                <a:gd name="adj1" fmla="val 81454"/>
                <a:gd name="adj2" fmla="val 32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AT" sz="1000">
                  <a:solidFill>
                    <a:srgbClr val="000000"/>
                  </a:solidFill>
                  <a:latin typeface="Arial" charset="0"/>
                </a:rPr>
                <a:t>Kunden befragen</a:t>
              </a:r>
              <a:endParaRPr lang="de-DE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82" name="AutoShape 127"/>
          <p:cNvSpPr>
            <a:spLocks noChangeArrowheads="1"/>
          </p:cNvSpPr>
          <p:nvPr/>
        </p:nvSpPr>
        <p:spPr bwMode="auto">
          <a:xfrm>
            <a:off x="1760538" y="12747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Normen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9" name="AutoShape 81"/>
          <p:cNvSpPr>
            <a:spLocks noChangeArrowheads="1"/>
          </p:cNvSpPr>
          <p:nvPr/>
        </p:nvSpPr>
        <p:spPr bwMode="auto">
          <a:xfrm flipH="1">
            <a:off x="7472363" y="49371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Partner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zertifizieren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AutoShape 82"/>
          <p:cNvSpPr>
            <a:spLocks noChangeArrowheads="1"/>
          </p:cNvSpPr>
          <p:nvPr/>
        </p:nvSpPr>
        <p:spPr bwMode="auto">
          <a:xfrm flipH="1">
            <a:off x="7472363" y="53673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Mitarbeiter</a:t>
            </a:r>
            <a:br>
              <a:rPr lang="de-AT" sz="1000" dirty="0">
                <a:solidFill>
                  <a:srgbClr val="000000"/>
                </a:solidFill>
                <a:latin typeface="Arial" charset="0"/>
              </a:rPr>
            </a:b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schulen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AutoShape 83"/>
          <p:cNvSpPr>
            <a:spLocks noChangeArrowheads="1"/>
          </p:cNvSpPr>
          <p:nvPr/>
        </p:nvSpPr>
        <p:spPr bwMode="auto">
          <a:xfrm flipH="1">
            <a:off x="7472363" y="57991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Messtechnik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AutoShape 84"/>
          <p:cNvSpPr>
            <a:spLocks noChangeArrowheads="1"/>
          </p:cNvSpPr>
          <p:nvPr/>
        </p:nvSpPr>
        <p:spPr bwMode="auto">
          <a:xfrm flipH="1">
            <a:off x="7472363" y="62309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Dokumente</a:t>
            </a:r>
          </a:p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lenken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87" name="AutoShape 85"/>
          <p:cNvSpPr>
            <a:spLocks noChangeArrowheads="1"/>
          </p:cNvSpPr>
          <p:nvPr/>
        </p:nvSpPr>
        <p:spPr bwMode="auto">
          <a:xfrm>
            <a:off x="6664325" y="536416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Aus-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bildung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88" name="AutoShape 86"/>
          <p:cNvSpPr>
            <a:spLocks noChangeArrowheads="1"/>
          </p:cNvSpPr>
          <p:nvPr/>
        </p:nvSpPr>
        <p:spPr bwMode="auto">
          <a:xfrm>
            <a:off x="6664325" y="586898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Weiter-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bildung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5" name="AutoShape 107"/>
          <p:cNvSpPr>
            <a:spLocks noChangeArrowheads="1"/>
          </p:cNvSpPr>
          <p:nvPr/>
        </p:nvSpPr>
        <p:spPr bwMode="auto">
          <a:xfrm rot="5400000" flipH="1" flipV="1">
            <a:off x="5660231" y="5706269"/>
            <a:ext cx="1481138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QM-System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betreiben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AutoShape 129"/>
          <p:cNvSpPr>
            <a:spLocks noChangeArrowheads="1"/>
          </p:cNvSpPr>
          <p:nvPr/>
        </p:nvSpPr>
        <p:spPr bwMode="auto">
          <a:xfrm rot="16200000" flipH="1">
            <a:off x="268288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Lieferanten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auswählen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AutoShape 130"/>
          <p:cNvSpPr>
            <a:spLocks noChangeArrowheads="1"/>
          </p:cNvSpPr>
          <p:nvPr/>
        </p:nvSpPr>
        <p:spPr bwMode="auto">
          <a:xfrm rot="16200000">
            <a:off x="700088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Lieferanten</a:t>
            </a:r>
          </a:p>
          <a:p>
            <a:pPr algn="ctr"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qualifizieren</a:t>
            </a:r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2" name="AutoShape 131"/>
          <p:cNvSpPr>
            <a:spLocks noChangeArrowheads="1"/>
          </p:cNvSpPr>
          <p:nvPr/>
        </p:nvSpPr>
        <p:spPr bwMode="auto">
          <a:xfrm>
            <a:off x="654050" y="6338888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Erstmuster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3" name="AutoShape 38"/>
          <p:cNvSpPr>
            <a:spLocks noChangeArrowheads="1"/>
          </p:cNvSpPr>
          <p:nvPr/>
        </p:nvSpPr>
        <p:spPr bwMode="auto">
          <a:xfrm>
            <a:off x="2476500" y="28638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Anbot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4" name="AutoShape 45"/>
          <p:cNvSpPr>
            <a:spLocks noChangeArrowheads="1"/>
          </p:cNvSpPr>
          <p:nvPr/>
        </p:nvSpPr>
        <p:spPr bwMode="auto">
          <a:xfrm>
            <a:off x="592138" y="40370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Auftrag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5" name="AutoShape 132"/>
          <p:cNvSpPr>
            <a:spLocks noChangeArrowheads="1"/>
          </p:cNvSpPr>
          <p:nvPr/>
        </p:nvSpPr>
        <p:spPr bwMode="auto">
          <a:xfrm>
            <a:off x="1490663" y="6338888"/>
            <a:ext cx="719137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Bestellung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6" name="AutoShape 132"/>
          <p:cNvSpPr>
            <a:spLocks noChangeArrowheads="1"/>
          </p:cNvSpPr>
          <p:nvPr/>
        </p:nvSpPr>
        <p:spPr bwMode="auto">
          <a:xfrm>
            <a:off x="2330450" y="6345238"/>
            <a:ext cx="719138" cy="360362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Reklamation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7" name="AutoShape 132"/>
          <p:cNvSpPr>
            <a:spLocks noChangeArrowheads="1"/>
          </p:cNvSpPr>
          <p:nvPr/>
        </p:nvSpPr>
        <p:spPr bwMode="auto">
          <a:xfrm>
            <a:off x="1906588" y="4829175"/>
            <a:ext cx="719137" cy="360363"/>
          </a:xfrm>
          <a:prstGeom prst="flowChartDocumen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Lagerliste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8" name="AutoShape 45"/>
          <p:cNvSpPr>
            <a:spLocks noChangeArrowheads="1"/>
          </p:cNvSpPr>
          <p:nvPr/>
        </p:nvSpPr>
        <p:spPr bwMode="auto">
          <a:xfrm>
            <a:off x="2490788" y="40497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Fertigungs-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auftrag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99" name="AutoShape 127"/>
          <p:cNvSpPr>
            <a:spLocks noChangeArrowheads="1"/>
          </p:cNvSpPr>
          <p:nvPr/>
        </p:nvSpPr>
        <p:spPr bwMode="auto">
          <a:xfrm>
            <a:off x="7812088" y="40370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Lieferschein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0" name="AutoShape 127"/>
          <p:cNvSpPr>
            <a:spLocks noChangeArrowheads="1"/>
          </p:cNvSpPr>
          <p:nvPr/>
        </p:nvSpPr>
        <p:spPr bwMode="auto">
          <a:xfrm>
            <a:off x="7812088" y="361632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Versand-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papiere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1" name="AutoShape 127"/>
          <p:cNvSpPr>
            <a:spLocks noChangeArrowheads="1"/>
          </p:cNvSpPr>
          <p:nvPr/>
        </p:nvSpPr>
        <p:spPr bwMode="auto">
          <a:xfrm>
            <a:off x="7812088" y="3216275"/>
            <a:ext cx="719137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Bestands-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liste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3" name="AutoShape 107"/>
          <p:cNvSpPr>
            <a:spLocks noChangeArrowheads="1"/>
          </p:cNvSpPr>
          <p:nvPr/>
        </p:nvSpPr>
        <p:spPr bwMode="auto">
          <a:xfrm rot="5400000" flipH="1" flipV="1">
            <a:off x="5226050" y="5710238"/>
            <a:ext cx="14732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System </a:t>
            </a:r>
            <a:r>
              <a:rPr lang="de-AT" sz="1000" dirty="0" err="1">
                <a:solidFill>
                  <a:srgbClr val="000000"/>
                </a:solidFill>
                <a:latin typeface="Arial" charset="0"/>
              </a:rPr>
              <a:t>kontinu</a:t>
            </a:r>
            <a:r>
              <a:rPr lang="de-AT" sz="1000" dirty="0">
                <a:solidFill>
                  <a:srgbClr val="000000"/>
                </a:solidFill>
                <a:latin typeface="Arial" charset="0"/>
              </a:rPr>
              <a:t>-</a:t>
            </a:r>
          </a:p>
          <a:p>
            <a:pPr algn="ctr">
              <a:defRPr/>
            </a:pPr>
            <a:r>
              <a:rPr lang="de-AT" sz="1000" dirty="0" err="1">
                <a:solidFill>
                  <a:srgbClr val="000000"/>
                </a:solidFill>
                <a:latin typeface="Arial" charset="0"/>
              </a:rPr>
              <a:t>ierlich</a:t>
            </a:r>
            <a:r>
              <a:rPr lang="de-AT" sz="1000" dirty="0">
                <a:solidFill>
                  <a:srgbClr val="000000"/>
                </a:solidFill>
                <a:latin typeface="Arial" charset="0"/>
              </a:rPr>
              <a:t> verbessern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03" name="AutoShape 38"/>
          <p:cNvSpPr>
            <a:spLocks noChangeArrowheads="1"/>
          </p:cNvSpPr>
          <p:nvPr/>
        </p:nvSpPr>
        <p:spPr bwMode="auto">
          <a:xfrm>
            <a:off x="2476500" y="3273425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Planung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04" name="AutoShape 38"/>
          <p:cNvSpPr>
            <a:spLocks noChangeArrowheads="1"/>
          </p:cNvSpPr>
          <p:nvPr/>
        </p:nvSpPr>
        <p:spPr bwMode="auto">
          <a:xfrm>
            <a:off x="539750" y="2855913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Anfrage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4478338" y="281463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Produkte</a:t>
            </a:r>
            <a:endParaRPr lang="de-AT" sz="1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entnehmen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AutoShape 36"/>
          <p:cNvSpPr>
            <a:spLocks noChangeArrowheads="1"/>
          </p:cNvSpPr>
          <p:nvPr/>
        </p:nvSpPr>
        <p:spPr bwMode="auto">
          <a:xfrm>
            <a:off x="4478338" y="3240088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produzieren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AutoShape 36"/>
          <p:cNvSpPr>
            <a:spLocks noChangeArrowheads="1"/>
          </p:cNvSpPr>
          <p:nvPr/>
        </p:nvSpPr>
        <p:spPr bwMode="auto">
          <a:xfrm>
            <a:off x="4478338" y="36322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fremd fertigen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AutoShape 36"/>
          <p:cNvSpPr>
            <a:spLocks noChangeArrowheads="1"/>
          </p:cNvSpPr>
          <p:nvPr/>
        </p:nvSpPr>
        <p:spPr bwMode="auto">
          <a:xfrm>
            <a:off x="4478338" y="4049713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</a:p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zukaufen</a:t>
            </a: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 rot="16200000">
            <a:off x="2809875" y="5521325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Material </a:t>
            </a:r>
          </a:p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reservieren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10" name="AutoShape 85"/>
          <p:cNvSpPr>
            <a:spLocks noChangeArrowheads="1"/>
          </p:cNvSpPr>
          <p:nvPr/>
        </p:nvSpPr>
        <p:spPr bwMode="auto">
          <a:xfrm>
            <a:off x="7812088" y="282416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Lagerliste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1" name="AutoShape 85"/>
          <p:cNvSpPr>
            <a:spLocks noChangeArrowheads="1"/>
          </p:cNvSpPr>
          <p:nvPr/>
        </p:nvSpPr>
        <p:spPr bwMode="auto">
          <a:xfrm>
            <a:off x="3708400" y="32956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Int. Auftrag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2" name="AutoShape 85"/>
          <p:cNvSpPr>
            <a:spLocks noChangeArrowheads="1"/>
          </p:cNvSpPr>
          <p:nvPr/>
        </p:nvSpPr>
        <p:spPr bwMode="auto">
          <a:xfrm>
            <a:off x="3708400" y="3908425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Spezi-</a:t>
            </a:r>
          </a:p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fikation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3" name="AutoShape 85"/>
          <p:cNvSpPr>
            <a:spLocks noChangeArrowheads="1"/>
          </p:cNvSpPr>
          <p:nvPr/>
        </p:nvSpPr>
        <p:spPr bwMode="auto">
          <a:xfrm>
            <a:off x="3708400" y="28638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Lagerliste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6" name="AutoShape 36"/>
          <p:cNvSpPr>
            <a:spLocks noChangeArrowheads="1"/>
          </p:cNvSpPr>
          <p:nvPr/>
        </p:nvSpPr>
        <p:spPr bwMode="auto">
          <a:xfrm rot="16200000" flipH="1">
            <a:off x="2166938" y="1663700"/>
            <a:ext cx="1079500" cy="431800"/>
          </a:xfrm>
          <a:prstGeom prst="rightArrow">
            <a:avLst>
              <a:gd name="adj1" fmla="val 81454"/>
              <a:gd name="adj2" fmla="val 3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000" dirty="0">
                <a:solidFill>
                  <a:srgbClr val="000000"/>
                </a:solidFill>
                <a:latin typeface="Arial" charset="0"/>
              </a:rPr>
              <a:t>Produkte</a:t>
            </a:r>
          </a:p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charset="0"/>
              </a:rPr>
              <a:t>entwickeln</a:t>
            </a:r>
          </a:p>
        </p:txBody>
      </p:sp>
      <p:sp>
        <p:nvSpPr>
          <p:cNvPr id="2115" name="AutoShape 85"/>
          <p:cNvSpPr>
            <a:spLocks noChangeArrowheads="1"/>
          </p:cNvSpPr>
          <p:nvPr/>
        </p:nvSpPr>
        <p:spPr bwMode="auto">
          <a:xfrm>
            <a:off x="6664325" y="4992688"/>
            <a:ext cx="719138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Zertifikat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6" name="AutoShape 85"/>
          <p:cNvSpPr>
            <a:spLocks noChangeArrowheads="1"/>
          </p:cNvSpPr>
          <p:nvPr/>
        </p:nvSpPr>
        <p:spPr bwMode="auto">
          <a:xfrm>
            <a:off x="5649913" y="3671888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Prüf-</a:t>
            </a:r>
            <a:br>
              <a:rPr lang="de-AT" altLang="de-DE">
                <a:solidFill>
                  <a:srgbClr val="000000"/>
                </a:solidFill>
              </a:rPr>
            </a:br>
            <a:r>
              <a:rPr lang="de-AT" altLang="de-DE">
                <a:solidFill>
                  <a:srgbClr val="000000"/>
                </a:solidFill>
              </a:rPr>
              <a:t>Zertifikat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7" name="AutoShape 85"/>
          <p:cNvSpPr>
            <a:spLocks noChangeArrowheads="1"/>
          </p:cNvSpPr>
          <p:nvPr/>
        </p:nvSpPr>
        <p:spPr bwMode="auto">
          <a:xfrm>
            <a:off x="5649913" y="3275013"/>
            <a:ext cx="719137" cy="3603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Datenblatt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8" name="AutoShape 127"/>
          <p:cNvSpPr>
            <a:spLocks noChangeArrowheads="1"/>
          </p:cNvSpPr>
          <p:nvPr/>
        </p:nvSpPr>
        <p:spPr bwMode="auto">
          <a:xfrm>
            <a:off x="1771650" y="2060575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Trends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19" name="AutoShape 127"/>
          <p:cNvSpPr>
            <a:spLocks noChangeArrowheads="1"/>
          </p:cNvSpPr>
          <p:nvPr/>
        </p:nvSpPr>
        <p:spPr bwMode="auto">
          <a:xfrm>
            <a:off x="1771650" y="1670050"/>
            <a:ext cx="719138" cy="360363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0000"/>
                </a:solidFill>
              </a:rPr>
              <a:t>Gesetze</a:t>
            </a: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0837"/>
      </p:ext>
    </p:extLst>
  </p:cSld>
  <p:clrMapOvr>
    <a:masterClrMapping/>
  </p:clrMapOvr>
</p:sld>
</file>

<file path=ppt/theme/theme1.xml><?xml version="1.0" encoding="utf-8"?>
<a:theme xmlns:a="http://schemas.openxmlformats.org/drawingml/2006/main" name="WIFI_ppt_standard_verlauf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FI_ppt_standard_verla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FI_ppt_standard_verlau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I_ppt_standard_verlau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I_ppt_standard_verlau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I_ppt_standard_verlau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I_ppt_standard_verlau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I_ppt_standard_verlau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I_ppt_standard_verlau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58465C8F5D6E41A7054BD200EDDFBC" ma:contentTypeVersion="15" ma:contentTypeDescription="Ein neues Dokument erstellen." ma:contentTypeScope="" ma:versionID="1e5a03b2a97fa49010c3434b2dc92f5e">
  <xsd:schema xmlns:xsd="http://www.w3.org/2001/XMLSchema" xmlns:xs="http://www.w3.org/2001/XMLSchema" xmlns:p="http://schemas.microsoft.com/office/2006/metadata/properties" xmlns:ns2="495f25d4-e698-4968-beee-94d045f8e079" xmlns:ns3="4027fbf4-18d0-4473-b9bf-edfc02e3b81d" targetNamespace="http://schemas.microsoft.com/office/2006/metadata/properties" ma:root="true" ma:fieldsID="22f58baf2fd95779bbefe97fe8eada4c" ns2:_="" ns3:_="">
    <xsd:import namespace="495f25d4-e698-4968-beee-94d045f8e079"/>
    <xsd:import namespace="4027fbf4-18d0-4473-b9bf-edfc02e3b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f25d4-e698-4968-beee-94d045f8e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44989eaf-d3d0-4162-b0a6-6fe6feb87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7fbf4-18d0-4473-b9bf-edfc02e3b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912947-3aa2-4903-b293-e15c5e9bf72e}" ma:internalName="TaxCatchAll" ma:showField="CatchAllData" ma:web="4027fbf4-18d0-4473-b9bf-edfc02e3b8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5f25d4-e698-4968-beee-94d045f8e079">
      <Terms xmlns="http://schemas.microsoft.com/office/infopath/2007/PartnerControls"/>
    </lcf76f155ced4ddcb4097134ff3c332f>
    <TaxCatchAll xmlns="4027fbf4-18d0-4473-b9bf-edfc02e3b81d" xsi:nil="true"/>
  </documentManagement>
</p:properties>
</file>

<file path=customXml/itemProps1.xml><?xml version="1.0" encoding="utf-8"?>
<ds:datastoreItem xmlns:ds="http://schemas.openxmlformats.org/officeDocument/2006/customXml" ds:itemID="{A94D553F-E288-496A-9BFD-B444FF33D7FA}"/>
</file>

<file path=customXml/itemProps2.xml><?xml version="1.0" encoding="utf-8"?>
<ds:datastoreItem xmlns:ds="http://schemas.openxmlformats.org/officeDocument/2006/customXml" ds:itemID="{EE7DAF4E-5F3C-4143-B1E8-6D38738C7DEE}"/>
</file>

<file path=customXml/itemProps3.xml><?xml version="1.0" encoding="utf-8"?>
<ds:datastoreItem xmlns:ds="http://schemas.openxmlformats.org/officeDocument/2006/customXml" ds:itemID="{BD2EAE1A-BD07-4727-850D-4DEB28F15F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865</Words>
  <Application>Microsoft Office PowerPoint</Application>
  <PresentationFormat>Bildschirmpräsentation (4:3)</PresentationFormat>
  <Paragraphs>467</Paragraphs>
  <Slides>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1" baseType="lpstr">
      <vt:lpstr>Arial</vt:lpstr>
      <vt:lpstr>Calibri</vt:lpstr>
      <vt:lpstr>Optima</vt:lpstr>
      <vt:lpstr>Times New Roman</vt:lpstr>
      <vt:lpstr>Wingdings</vt:lpstr>
      <vt:lpstr>WIFI_ppt_standard_verlauf</vt:lpstr>
      <vt:lpstr>Standarddesign</vt:lpstr>
      <vt:lpstr>1_Standarddesign</vt:lpstr>
      <vt:lpstr>Larissa</vt:lpstr>
      <vt:lpstr>2_Standarddesign</vt:lpstr>
      <vt:lpstr>1_Larissa</vt:lpstr>
      <vt:lpstr>Visio</vt:lpstr>
      <vt:lpstr>PowerPoint-Präsentation</vt:lpstr>
      <vt:lpstr>Kap 4: Beispiel Prozessmodell Anlagenbauer</vt:lpstr>
      <vt:lpstr>Prozessmodell</vt:lpstr>
      <vt:lpstr>Kap 4: Beispiel Prozessmodell Fensterhersteller</vt:lpstr>
      <vt:lpstr>Prozessmodell</vt:lpstr>
      <vt:lpstr>Kap 4: Beispiel Prozessmodell Logistikanbieter</vt:lpstr>
      <vt:lpstr>Prozessmodell</vt:lpstr>
      <vt:lpstr>PowerPoint-Präsentation</vt:lpstr>
      <vt:lpstr>Prozessmodell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eLearning</dc:title>
  <dc:creator>Oberchristl</dc:creator>
  <cp:lastModifiedBy>Firma Orgatech</cp:lastModifiedBy>
  <cp:revision>493</cp:revision>
  <cp:lastPrinted>2014-10-03T07:39:42Z</cp:lastPrinted>
  <dcterms:created xsi:type="dcterms:W3CDTF">2007-03-28T05:57:35Z</dcterms:created>
  <dcterms:modified xsi:type="dcterms:W3CDTF">2023-04-02T20:14:38Z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0x010100EA58465C8F5D6E41A7054BD200EDDFBC</vt:lpwstr>
  </property>
</Properties>
</file>